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iclQ2+rjtIp8jKUFP0OYwyRkMKv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Ojezua, Lam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5-03T13:24:12.565">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timeZoneBias="0"/>
      </p:ext>
      <p:ext uri="http://customooxmlschemas.google.com/">
        <go:slidesCustomData xmlns:go="http://customooxmlschemas.google.com/" commentPostId="AAAAlZL4mzc"/>
      </p:ext>
    </p:extLst>
  </p:cm>
  <p:cm authorId="0" idx="2" dt="2022-05-03T13:24:56.839">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timeZoneBias="0"/>
      </p:ext>
      <p:ext uri="http://customooxmlschemas.google.com/">
        <go:slidesCustomData xmlns:go="http://customooxmlschemas.google.com/" commentPostId="AAAAlZL4mz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ba73d62c19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1ba73d62c19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ba73d62c19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1ba73d62c19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ba73d62c19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1ba73d62c1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ba73d62c1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1ba73d62c1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18: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13" name="Google Shape;513;p18: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will do a gallery walk to bring this to the front. </a:t>
            </a:r>
            <a:endParaRPr/>
          </a:p>
        </p:txBody>
      </p:sp>
      <p:sp>
        <p:nvSpPr>
          <p:cNvPr id="543" name="Google Shape;54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6: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68" name="Google Shape;368;p6: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Notes for School CIP Teams: After completing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403" name="Google Shape;4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p:nvPr/>
        </p:nvSpPr>
        <p:spPr>
          <a:xfrm>
            <a:off x="4000500" y="1087403"/>
            <a:ext cx="8191500" cy="5770597"/>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cxnSp>
        <p:nvCxnSpPr>
          <p:cNvPr id="17" name="Google Shape;17;p31"/>
          <p:cNvCxnSpPr/>
          <p:nvPr/>
        </p:nvCxnSpPr>
        <p:spPr>
          <a:xfrm>
            <a:off x="406241" y="183933"/>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8" name="Google Shape;18;p31"/>
          <p:cNvSpPr/>
          <p:nvPr/>
        </p:nvSpPr>
        <p:spPr>
          <a:xfrm>
            <a:off x="5292348" y="1"/>
            <a:ext cx="2279742" cy="1267785"/>
          </a:xfrm>
          <a:custGeom>
            <a:rect b="b" l="l" r="r" t="t"/>
            <a:pathLst>
              <a:path extrusionOk="0" h="1267785" w="2279742">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9" name="Google Shape;19;p31"/>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0" name="Google Shape;20;p31"/>
          <p:cNvSpPr/>
          <p:nvPr/>
        </p:nvSpPr>
        <p:spPr>
          <a:xfrm>
            <a:off x="1569044" y="514898"/>
            <a:ext cx="2393351" cy="232842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1" name="Google Shape;21;p31"/>
          <p:cNvSpPr/>
          <p:nvPr/>
        </p:nvSpPr>
        <p:spPr>
          <a:xfrm flipH="1">
            <a:off x="0" y="2949740"/>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 name="Google Shape;22;p31"/>
          <p:cNvSpPr/>
          <p:nvPr/>
        </p:nvSpPr>
        <p:spPr>
          <a:xfrm rot="-5400000">
            <a:off x="1539683" y="4203427"/>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 name="Google Shape;23;p31"/>
          <p:cNvSpPr txBox="1"/>
          <p:nvPr>
            <p:ph type="ctrTitle"/>
          </p:nvPr>
        </p:nvSpPr>
        <p:spPr>
          <a:xfrm>
            <a:off x="5093208" y="2743200"/>
            <a:ext cx="6592824" cy="2386584"/>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medium pictures">
  <p:cSld name="Title and Content with 2 medium pictures">
    <p:spTree>
      <p:nvGrpSpPr>
        <p:cNvPr id="88" name="Shape 88"/>
        <p:cNvGrpSpPr/>
        <p:nvPr/>
      </p:nvGrpSpPr>
      <p:grpSpPr>
        <a:xfrm>
          <a:off x="0" y="0"/>
          <a:ext cx="0" cy="0"/>
          <a:chOff x="0" y="0"/>
          <a:chExt cx="0" cy="0"/>
        </a:xfrm>
      </p:grpSpPr>
      <p:sp>
        <p:nvSpPr>
          <p:cNvPr id="89" name="Google Shape;89;p46"/>
          <p:cNvSpPr/>
          <p:nvPr>
            <p:ph idx="2" type="pic"/>
          </p:nvPr>
        </p:nvSpPr>
        <p:spPr>
          <a:xfrm>
            <a:off x="7901259" y="2727729"/>
            <a:ext cx="4290740" cy="4130271"/>
          </a:xfrm>
          <a:prstGeom prst="rect">
            <a:avLst/>
          </a:prstGeom>
          <a:noFill/>
          <a:ln>
            <a:noFill/>
          </a:ln>
        </p:spPr>
      </p:sp>
      <p:sp>
        <p:nvSpPr>
          <p:cNvPr id="90" name="Google Shape;90;p46"/>
          <p:cNvSpPr/>
          <p:nvPr>
            <p:ph idx="3" type="pic"/>
          </p:nvPr>
        </p:nvSpPr>
        <p:spPr>
          <a:xfrm>
            <a:off x="6261609" y="0"/>
            <a:ext cx="3519311" cy="3007909"/>
          </a:xfrm>
          <a:prstGeom prst="rect">
            <a:avLst/>
          </a:prstGeom>
          <a:noFill/>
          <a:ln>
            <a:noFill/>
          </a:ln>
        </p:spPr>
      </p:sp>
      <p:sp>
        <p:nvSpPr>
          <p:cNvPr id="91" name="Google Shape;91;p46"/>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2" name="Google Shape;92;p46"/>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3" name="Google Shape;93;p46"/>
          <p:cNvSpPr txBox="1"/>
          <p:nvPr>
            <p:ph type="title"/>
          </p:nvPr>
        </p:nvSpPr>
        <p:spPr>
          <a:xfrm>
            <a:off x="841248" y="365760"/>
            <a:ext cx="51206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46"/>
          <p:cNvSpPr txBox="1"/>
          <p:nvPr>
            <p:ph idx="1" type="body"/>
          </p:nvPr>
        </p:nvSpPr>
        <p:spPr>
          <a:xfrm>
            <a:off x="841248" y="1828800"/>
            <a:ext cx="5093208"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97" name="Shape 97"/>
        <p:cNvGrpSpPr/>
        <p:nvPr/>
      </p:nvGrpSpPr>
      <p:grpSpPr>
        <a:xfrm>
          <a:off x="0" y="0"/>
          <a:ext cx="0" cy="0"/>
          <a:chOff x="0" y="0"/>
          <a:chExt cx="0" cy="0"/>
        </a:xfrm>
      </p:grpSpPr>
      <p:sp>
        <p:nvSpPr>
          <p:cNvPr id="98" name="Google Shape;98;p47"/>
          <p:cNvSpPr/>
          <p:nvPr/>
        </p:nvSpPr>
        <p:spPr>
          <a:xfrm>
            <a:off x="707393" y="847600"/>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9" name="Google Shape;99;p47"/>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0" name="Google Shape;100;p47"/>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1" name="Google Shape;101;p47"/>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2" name="Google Shape;102;p47"/>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3" name="Google Shape;103;p47"/>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4" name="Google Shape;104;p47"/>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5" name="Google Shape;105;p47"/>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7"/>
          <p:cNvSpPr txBox="1"/>
          <p:nvPr>
            <p:ph idx="11" type="ftr"/>
          </p:nvPr>
        </p:nvSpPr>
        <p:spPr>
          <a:xfrm>
            <a:off x="609904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7"/>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47"/>
          <p:cNvSpPr txBox="1"/>
          <p:nvPr>
            <p:ph idx="1" type="body"/>
          </p:nvPr>
        </p:nvSpPr>
        <p:spPr>
          <a:xfrm>
            <a:off x="6665976" y="2551176"/>
            <a:ext cx="4709160" cy="17556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09" name="Shape 109"/>
        <p:cNvGrpSpPr/>
        <p:nvPr/>
      </p:nvGrpSpPr>
      <p:grpSpPr>
        <a:xfrm>
          <a:off x="0" y="0"/>
          <a:ext cx="0" cy="0"/>
          <a:chOff x="0" y="0"/>
          <a:chExt cx="0" cy="0"/>
        </a:xfrm>
      </p:grpSpPr>
      <p:sp>
        <p:nvSpPr>
          <p:cNvPr id="110" name="Google Shape;11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4" name="Google Shape;114;p5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5" name="Google Shape;115;p56"/>
          <p:cNvSpPr txBox="1"/>
          <p:nvPr>
            <p:ph idx="1" type="body"/>
          </p:nvPr>
        </p:nvSpPr>
        <p:spPr>
          <a:xfrm>
            <a:off x="838200" y="1911096"/>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6" name="Shape 116"/>
        <p:cNvGrpSpPr/>
        <p:nvPr/>
      </p:nvGrpSpPr>
      <p:grpSpPr>
        <a:xfrm>
          <a:off x="0" y="0"/>
          <a:ext cx="0" cy="0"/>
          <a:chOff x="0" y="0"/>
          <a:chExt cx="0" cy="0"/>
        </a:xfrm>
      </p:grpSpPr>
      <p:sp>
        <p:nvSpPr>
          <p:cNvPr id="117" name="Google Shape;117;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5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23" name="Google Shape;123;p5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4" name="Shape 124"/>
        <p:cNvGrpSpPr/>
        <p:nvPr/>
      </p:nvGrpSpPr>
      <p:grpSpPr>
        <a:xfrm>
          <a:off x="0" y="0"/>
          <a:ext cx="0" cy="0"/>
          <a:chOff x="0" y="0"/>
          <a:chExt cx="0" cy="0"/>
        </a:xfrm>
      </p:grpSpPr>
      <p:sp>
        <p:nvSpPr>
          <p:cNvPr id="125" name="Google Shape;125;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58"/>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28" name="Google Shape;128;p5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29" name="Google Shape;129;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0" name="Shape 130"/>
        <p:cNvGrpSpPr/>
        <p:nvPr/>
      </p:nvGrpSpPr>
      <p:grpSpPr>
        <a:xfrm>
          <a:off x="0" y="0"/>
          <a:ext cx="0" cy="0"/>
          <a:chOff x="0" y="0"/>
          <a:chExt cx="0" cy="0"/>
        </a:xfrm>
      </p:grpSpPr>
      <p:sp>
        <p:nvSpPr>
          <p:cNvPr id="131" name="Google Shape;131;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3" name="Google Shape;133;p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4" name="Google Shape;134;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59"/>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37" name="Google Shape;137;p5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60"/>
          <p:cNvSpPr/>
          <p:nvPr>
            <p:ph idx="2" type="pic"/>
          </p:nvPr>
        </p:nvSpPr>
        <p:spPr>
          <a:xfrm>
            <a:off x="5183188" y="987425"/>
            <a:ext cx="6172200" cy="4873625"/>
          </a:xfrm>
          <a:prstGeom prst="rect">
            <a:avLst/>
          </a:prstGeom>
          <a:noFill/>
          <a:ln>
            <a:noFill/>
          </a:ln>
        </p:spPr>
      </p:sp>
      <p:sp>
        <p:nvSpPr>
          <p:cNvPr id="141" name="Google Shape;141;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60"/>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45" name="Google Shape;145;p60"/>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type="title">
  <p:cSld name="TITLE">
    <p:spTree>
      <p:nvGrpSpPr>
        <p:cNvPr id="150" name="Shape 150"/>
        <p:cNvGrpSpPr/>
        <p:nvPr/>
      </p:nvGrpSpPr>
      <p:grpSpPr>
        <a:xfrm>
          <a:off x="0" y="0"/>
          <a:ext cx="0" cy="0"/>
          <a:chOff x="0" y="0"/>
          <a:chExt cx="0" cy="0"/>
        </a:xfrm>
      </p:grpSpPr>
      <p:sp>
        <p:nvSpPr>
          <p:cNvPr id="151" name="Google Shape;151;p41"/>
          <p:cNvSpPr/>
          <p:nvPr/>
        </p:nvSpPr>
        <p:spPr>
          <a:xfrm>
            <a:off x="0" y="0"/>
            <a:ext cx="8025490"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2" name="Google Shape;152;p41"/>
          <p:cNvSpPr txBox="1"/>
          <p:nvPr>
            <p:ph type="ctrTitle"/>
          </p:nvPr>
        </p:nvSpPr>
        <p:spPr>
          <a:xfrm>
            <a:off x="1167494"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41"/>
          <p:cNvSpPr txBox="1"/>
          <p:nvPr>
            <p:ph idx="1" type="subTitle"/>
          </p:nvPr>
        </p:nvSpPr>
        <p:spPr>
          <a:xfrm>
            <a:off x="1167494" y="3539075"/>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154" name="Google Shape;154;p41"/>
          <p:cNvGrpSpPr/>
          <p:nvPr/>
        </p:nvGrpSpPr>
        <p:grpSpPr>
          <a:xfrm rot="-5400000">
            <a:off x="8286528" y="2207195"/>
            <a:ext cx="3032351" cy="2443610"/>
            <a:chOff x="9857014" y="13834"/>
            <a:chExt cx="2334986" cy="1881641"/>
          </a:xfrm>
        </p:grpSpPr>
        <p:sp>
          <p:nvSpPr>
            <p:cNvPr id="155" name="Google Shape;155;p41"/>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6" name="Google Shape;156;p41"/>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57" name="Google Shape;157;p4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8" name="Google Shape;158;p41"/>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type="obj">
  <p:cSld name="OBJECT">
    <p:spTree>
      <p:nvGrpSpPr>
        <p:cNvPr id="159" name="Shape 159"/>
        <p:cNvGrpSpPr/>
        <p:nvPr/>
      </p:nvGrpSpPr>
      <p:grpSpPr>
        <a:xfrm>
          <a:off x="0" y="0"/>
          <a:ext cx="0" cy="0"/>
          <a:chOff x="0" y="0"/>
          <a:chExt cx="0" cy="0"/>
        </a:xfrm>
      </p:grpSpPr>
      <p:sp>
        <p:nvSpPr>
          <p:cNvPr id="160" name="Google Shape;160;p42"/>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42"/>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42"/>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3" name="Google Shape;163;p42"/>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4" name="Google Shape;164;p42"/>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65" name="Google Shape;165;p42"/>
          <p:cNvGrpSpPr/>
          <p:nvPr/>
        </p:nvGrpSpPr>
        <p:grpSpPr>
          <a:xfrm>
            <a:off x="2587417" y="5590903"/>
            <a:ext cx="1572380" cy="1267097"/>
            <a:chOff x="7413403" y="4976359"/>
            <a:chExt cx="2334986" cy="1881641"/>
          </a:xfrm>
        </p:grpSpPr>
        <p:sp>
          <p:nvSpPr>
            <p:cNvPr id="166" name="Google Shape;166;p42"/>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7" name="Google Shape;167;p42"/>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68" name="Google Shape;168;p42"/>
          <p:cNvSpPr txBox="1"/>
          <p:nvPr>
            <p:ph idx="2" type="body"/>
          </p:nvPr>
        </p:nvSpPr>
        <p:spPr>
          <a:xfrm>
            <a:off x="4683787"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42"/>
          <p:cNvSpPr txBox="1"/>
          <p:nvPr>
            <p:ph idx="3" type="body"/>
          </p:nvPr>
        </p:nvSpPr>
        <p:spPr>
          <a:xfrm>
            <a:off x="116749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2"/>
          <p:cNvSpPr txBox="1"/>
          <p:nvPr>
            <p:ph idx="4" type="body"/>
          </p:nvPr>
        </p:nvSpPr>
        <p:spPr>
          <a:xfrm>
            <a:off x="4683788"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42"/>
          <p:cNvSpPr txBox="1"/>
          <p:nvPr>
            <p:ph idx="5" type="body"/>
          </p:nvPr>
        </p:nvSpPr>
        <p:spPr>
          <a:xfrm>
            <a:off x="8200082"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42"/>
          <p:cNvSpPr txBox="1"/>
          <p:nvPr>
            <p:ph idx="6" type="body"/>
          </p:nvPr>
        </p:nvSpPr>
        <p:spPr>
          <a:xfrm>
            <a:off x="820008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2"/>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accent2"/>
                </a:solidFill>
                <a:latin typeface="Arial"/>
                <a:ea typeface="Arial"/>
                <a:cs typeface="Arial"/>
                <a:sym typeface="Arial"/>
              </a:defRPr>
            </a:lvl1pPr>
            <a:lvl2pPr indent="0" lvl="1" marL="0" algn="r">
              <a:spcBef>
                <a:spcPts val="0"/>
              </a:spcBef>
              <a:buNone/>
              <a:defRPr b="0" i="0" sz="1200" u="none" cap="none" strike="noStrike">
                <a:solidFill>
                  <a:schemeClr val="accent2"/>
                </a:solidFill>
                <a:latin typeface="Arial"/>
                <a:ea typeface="Arial"/>
                <a:cs typeface="Arial"/>
                <a:sym typeface="Arial"/>
              </a:defRPr>
            </a:lvl2pPr>
            <a:lvl3pPr indent="0" lvl="2" marL="0" algn="r">
              <a:spcBef>
                <a:spcPts val="0"/>
              </a:spcBef>
              <a:buNone/>
              <a:defRPr b="0" i="0" sz="1200" u="none" cap="none" strike="noStrike">
                <a:solidFill>
                  <a:schemeClr val="accent2"/>
                </a:solidFill>
                <a:latin typeface="Arial"/>
                <a:ea typeface="Arial"/>
                <a:cs typeface="Arial"/>
                <a:sym typeface="Arial"/>
              </a:defRPr>
            </a:lvl3pPr>
            <a:lvl4pPr indent="0" lvl="3" marL="0" algn="r">
              <a:spcBef>
                <a:spcPts val="0"/>
              </a:spcBef>
              <a:buNone/>
              <a:defRPr b="0" i="0" sz="1200" u="none" cap="none" strike="noStrike">
                <a:solidFill>
                  <a:schemeClr val="accent2"/>
                </a:solidFill>
                <a:latin typeface="Arial"/>
                <a:ea typeface="Arial"/>
                <a:cs typeface="Arial"/>
                <a:sym typeface="Arial"/>
              </a:defRPr>
            </a:lvl4pPr>
            <a:lvl5pPr indent="0" lvl="4" marL="0" algn="r">
              <a:spcBef>
                <a:spcPts val="0"/>
              </a:spcBef>
              <a:buNone/>
              <a:defRPr b="0" i="0" sz="1200" u="none" cap="none" strike="noStrike">
                <a:solidFill>
                  <a:schemeClr val="accent2"/>
                </a:solidFill>
                <a:latin typeface="Arial"/>
                <a:ea typeface="Arial"/>
                <a:cs typeface="Arial"/>
                <a:sym typeface="Arial"/>
              </a:defRPr>
            </a:lvl5pPr>
            <a:lvl6pPr indent="0" lvl="5" marL="0" algn="r">
              <a:spcBef>
                <a:spcPts val="0"/>
              </a:spcBef>
              <a:buNone/>
              <a:defRPr b="0" i="0" sz="1200" u="none" cap="none" strike="noStrike">
                <a:solidFill>
                  <a:schemeClr val="accent2"/>
                </a:solidFill>
                <a:latin typeface="Arial"/>
                <a:ea typeface="Arial"/>
                <a:cs typeface="Arial"/>
                <a:sym typeface="Arial"/>
              </a:defRPr>
            </a:lvl6pPr>
            <a:lvl7pPr indent="0" lvl="6" marL="0" algn="r">
              <a:spcBef>
                <a:spcPts val="0"/>
              </a:spcBef>
              <a:buNone/>
              <a:defRPr b="0" i="0" sz="1200" u="none" cap="none" strike="noStrike">
                <a:solidFill>
                  <a:schemeClr val="accent2"/>
                </a:solidFill>
                <a:latin typeface="Arial"/>
                <a:ea typeface="Arial"/>
                <a:cs typeface="Arial"/>
                <a:sym typeface="Arial"/>
              </a:defRPr>
            </a:lvl7pPr>
            <a:lvl8pPr indent="0" lvl="7" marL="0" algn="r">
              <a:spcBef>
                <a:spcPts val="0"/>
              </a:spcBef>
              <a:buNone/>
              <a:defRPr b="0" i="0" sz="1200" u="none" cap="none" strike="noStrike">
                <a:solidFill>
                  <a:schemeClr val="accent2"/>
                </a:solidFill>
                <a:latin typeface="Arial"/>
                <a:ea typeface="Arial"/>
                <a:cs typeface="Arial"/>
                <a:sym typeface="Arial"/>
              </a:defRPr>
            </a:lvl8pPr>
            <a:lvl9pPr indent="0" lvl="8" marL="0" algn="r">
              <a:spcBef>
                <a:spcPts val="0"/>
              </a:spcBef>
              <a:buNone/>
              <a:defRPr b="0" i="0" sz="12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174" name="Shape 174"/>
        <p:cNvGrpSpPr/>
        <p:nvPr/>
      </p:nvGrpSpPr>
      <p:grpSpPr>
        <a:xfrm>
          <a:off x="0" y="0"/>
          <a:ext cx="0" cy="0"/>
          <a:chOff x="0" y="0"/>
          <a:chExt cx="0" cy="0"/>
        </a:xfrm>
      </p:grpSpPr>
      <p:sp>
        <p:nvSpPr>
          <p:cNvPr id="175" name="Google Shape;175;p43"/>
          <p:cNvSpPr txBox="1"/>
          <p:nvPr>
            <p:ph type="ctrTitle"/>
          </p:nvPr>
        </p:nvSpPr>
        <p:spPr>
          <a:xfrm>
            <a:off x="1167494" y="1122363"/>
            <a:ext cx="6220278"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43"/>
          <p:cNvSpPr txBox="1"/>
          <p:nvPr>
            <p:ph idx="1" type="subTitle"/>
          </p:nvPr>
        </p:nvSpPr>
        <p:spPr>
          <a:xfrm>
            <a:off x="1167493" y="3602038"/>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800"/>
              <a:buNone/>
              <a:defRPr sz="2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7" name="Google Shape;177;p43"/>
          <p:cNvSpPr/>
          <p:nvPr/>
        </p:nvSpPr>
        <p:spPr>
          <a:xfrm>
            <a:off x="8264426" y="0"/>
            <a:ext cx="3927574"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78" name="Google Shape;178;p43"/>
          <p:cNvGrpSpPr/>
          <p:nvPr/>
        </p:nvGrpSpPr>
        <p:grpSpPr>
          <a:xfrm>
            <a:off x="8264427" y="3685939"/>
            <a:ext cx="3927573" cy="3178856"/>
            <a:chOff x="9857014" y="13834"/>
            <a:chExt cx="2334986" cy="1881641"/>
          </a:xfrm>
        </p:grpSpPr>
        <p:sp>
          <p:nvSpPr>
            <p:cNvPr id="179" name="Google Shape;179;p43"/>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0" name="Google Shape;180;p43"/>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81" name="Google Shape;181;p43"/>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2" name="Google Shape;182;p43"/>
          <p:cNvSpPr/>
          <p:nvPr/>
        </p:nvSpPr>
        <p:spPr>
          <a:xfrm>
            <a:off x="10228214"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25" name="Shape 25"/>
        <p:cNvGrpSpPr/>
        <p:nvPr/>
      </p:nvGrpSpPr>
      <p:grpSpPr>
        <a:xfrm>
          <a:off x="0" y="0"/>
          <a:ext cx="0" cy="0"/>
          <a:chOff x="0" y="0"/>
          <a:chExt cx="0" cy="0"/>
        </a:xfrm>
      </p:grpSpPr>
      <p:sp>
        <p:nvSpPr>
          <p:cNvPr id="26" name="Google Shape;26;p32"/>
          <p:cNvSpPr/>
          <p:nvPr>
            <p:ph idx="2" type="pic"/>
          </p:nvPr>
        </p:nvSpPr>
        <p:spPr>
          <a:xfrm>
            <a:off x="7200479" y="1150210"/>
            <a:ext cx="2207046" cy="2204178"/>
          </a:xfrm>
          <a:prstGeom prst="rect">
            <a:avLst/>
          </a:prstGeom>
          <a:noFill/>
          <a:ln>
            <a:noFill/>
          </a:ln>
        </p:spPr>
      </p:sp>
      <p:sp>
        <p:nvSpPr>
          <p:cNvPr id="27" name="Google Shape;27;p32"/>
          <p:cNvSpPr/>
          <p:nvPr>
            <p:ph idx="3" type="pic"/>
          </p:nvPr>
        </p:nvSpPr>
        <p:spPr>
          <a:xfrm>
            <a:off x="8444632" y="2579683"/>
            <a:ext cx="3096807" cy="3096807"/>
          </a:xfrm>
          <a:prstGeom prst="rect">
            <a:avLst/>
          </a:prstGeom>
          <a:noFill/>
          <a:ln>
            <a:noFill/>
          </a:ln>
        </p:spPr>
      </p:sp>
      <p:sp>
        <p:nvSpPr>
          <p:cNvPr id="28" name="Google Shape;28;p32"/>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2"/>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32"/>
          <p:cNvSpPr/>
          <p:nvPr/>
        </p:nvSpPr>
        <p:spPr>
          <a:xfrm>
            <a:off x="10249620" y="1555068"/>
            <a:ext cx="819303" cy="79707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 name="Google Shape;33;p32"/>
          <p:cNvSpPr/>
          <p:nvPr/>
        </p:nvSpPr>
        <p:spPr>
          <a:xfrm>
            <a:off x="7590089" y="4034393"/>
            <a:ext cx="876704" cy="876704"/>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183" name="Shape 183"/>
        <p:cNvGrpSpPr/>
        <p:nvPr/>
      </p:nvGrpSpPr>
      <p:grpSpPr>
        <a:xfrm>
          <a:off x="0" y="0"/>
          <a:ext cx="0" cy="0"/>
          <a:chOff x="0" y="0"/>
          <a:chExt cx="0" cy="0"/>
        </a:xfrm>
      </p:grpSpPr>
      <p:sp>
        <p:nvSpPr>
          <p:cNvPr id="184" name="Google Shape;184;p44"/>
          <p:cNvSpPr/>
          <p:nvPr/>
        </p:nvSpPr>
        <p:spPr>
          <a:xfrm>
            <a:off x="0"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5" name="Google Shape;185;p44"/>
          <p:cNvSpPr txBox="1"/>
          <p:nvPr>
            <p:ph type="title"/>
          </p:nvPr>
        </p:nvSpPr>
        <p:spPr>
          <a:xfrm>
            <a:off x="750430"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44"/>
          <p:cNvSpPr/>
          <p:nvPr>
            <p:ph idx="2" type="pic"/>
          </p:nvPr>
        </p:nvSpPr>
        <p:spPr>
          <a:xfrm>
            <a:off x="750429" y="2227758"/>
            <a:ext cx="1200374" cy="1201242"/>
          </a:xfrm>
          <a:prstGeom prst="rect">
            <a:avLst/>
          </a:prstGeom>
          <a:noFill/>
          <a:ln>
            <a:noFill/>
          </a:ln>
        </p:spPr>
      </p:sp>
      <p:sp>
        <p:nvSpPr>
          <p:cNvPr id="187" name="Google Shape;187;p44"/>
          <p:cNvSpPr txBox="1"/>
          <p:nvPr>
            <p:ph idx="1" type="body"/>
          </p:nvPr>
        </p:nvSpPr>
        <p:spPr>
          <a:xfrm>
            <a:off x="2123351"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44"/>
          <p:cNvSpPr txBox="1"/>
          <p:nvPr>
            <p:ph idx="3" type="body"/>
          </p:nvPr>
        </p:nvSpPr>
        <p:spPr>
          <a:xfrm>
            <a:off x="2123350"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44"/>
          <p:cNvSpPr/>
          <p:nvPr>
            <p:ph idx="4" type="pic"/>
          </p:nvPr>
        </p:nvSpPr>
        <p:spPr>
          <a:xfrm>
            <a:off x="5495813" y="2227758"/>
            <a:ext cx="1200374" cy="1201242"/>
          </a:xfrm>
          <a:prstGeom prst="rect">
            <a:avLst/>
          </a:prstGeom>
          <a:noFill/>
          <a:ln>
            <a:noFill/>
          </a:ln>
        </p:spPr>
      </p:sp>
      <p:sp>
        <p:nvSpPr>
          <p:cNvPr id="190" name="Google Shape;190;p44"/>
          <p:cNvSpPr txBox="1"/>
          <p:nvPr>
            <p:ph idx="5" type="body"/>
          </p:nvPr>
        </p:nvSpPr>
        <p:spPr>
          <a:xfrm>
            <a:off x="6870817"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44"/>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44"/>
          <p:cNvSpPr/>
          <p:nvPr>
            <p:ph idx="7" type="pic"/>
          </p:nvPr>
        </p:nvSpPr>
        <p:spPr>
          <a:xfrm>
            <a:off x="750429" y="4254273"/>
            <a:ext cx="1200374" cy="1201242"/>
          </a:xfrm>
          <a:prstGeom prst="rect">
            <a:avLst/>
          </a:prstGeom>
          <a:noFill/>
          <a:ln>
            <a:noFill/>
          </a:ln>
        </p:spPr>
      </p:sp>
      <p:sp>
        <p:nvSpPr>
          <p:cNvPr id="193" name="Google Shape;193;p44"/>
          <p:cNvSpPr txBox="1"/>
          <p:nvPr>
            <p:ph idx="8" type="body"/>
          </p:nvPr>
        </p:nvSpPr>
        <p:spPr>
          <a:xfrm>
            <a:off x="2123351"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44"/>
          <p:cNvSpPr txBox="1"/>
          <p:nvPr>
            <p:ph idx="9" type="body"/>
          </p:nvPr>
        </p:nvSpPr>
        <p:spPr>
          <a:xfrm>
            <a:off x="2123350"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44"/>
          <p:cNvSpPr/>
          <p:nvPr>
            <p:ph idx="13" type="pic"/>
          </p:nvPr>
        </p:nvSpPr>
        <p:spPr>
          <a:xfrm>
            <a:off x="5495813" y="4254273"/>
            <a:ext cx="1200374" cy="1201242"/>
          </a:xfrm>
          <a:prstGeom prst="rect">
            <a:avLst/>
          </a:prstGeom>
          <a:noFill/>
          <a:ln>
            <a:noFill/>
          </a:ln>
        </p:spPr>
      </p:sp>
      <p:sp>
        <p:nvSpPr>
          <p:cNvPr id="196" name="Google Shape;196;p44"/>
          <p:cNvSpPr txBox="1"/>
          <p:nvPr>
            <p:ph idx="14" type="body"/>
          </p:nvPr>
        </p:nvSpPr>
        <p:spPr>
          <a:xfrm>
            <a:off x="6870817"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4"/>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4"/>
          <p:cNvSpPr txBox="1"/>
          <p:nvPr>
            <p:ph idx="12" type="sldNum"/>
          </p:nvPr>
        </p:nvSpPr>
        <p:spPr>
          <a:xfrm>
            <a:off x="8332334" y="6356350"/>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accent3"/>
                </a:solidFill>
                <a:latin typeface="Arial"/>
                <a:ea typeface="Arial"/>
                <a:cs typeface="Arial"/>
                <a:sym typeface="Arial"/>
              </a:defRPr>
            </a:lvl1pPr>
            <a:lvl2pPr indent="0" lvl="1" marL="0" algn="r">
              <a:spcBef>
                <a:spcPts val="0"/>
              </a:spcBef>
              <a:buNone/>
              <a:defRPr b="0" i="0" sz="1200" u="none" cap="none" strike="noStrike">
                <a:solidFill>
                  <a:schemeClr val="accent3"/>
                </a:solidFill>
                <a:latin typeface="Arial"/>
                <a:ea typeface="Arial"/>
                <a:cs typeface="Arial"/>
                <a:sym typeface="Arial"/>
              </a:defRPr>
            </a:lvl2pPr>
            <a:lvl3pPr indent="0" lvl="2" marL="0" algn="r">
              <a:spcBef>
                <a:spcPts val="0"/>
              </a:spcBef>
              <a:buNone/>
              <a:defRPr b="0" i="0" sz="1200" u="none" cap="none" strike="noStrike">
                <a:solidFill>
                  <a:schemeClr val="accent3"/>
                </a:solidFill>
                <a:latin typeface="Arial"/>
                <a:ea typeface="Arial"/>
                <a:cs typeface="Arial"/>
                <a:sym typeface="Arial"/>
              </a:defRPr>
            </a:lvl3pPr>
            <a:lvl4pPr indent="0" lvl="3" marL="0" algn="r">
              <a:spcBef>
                <a:spcPts val="0"/>
              </a:spcBef>
              <a:buNone/>
              <a:defRPr b="0" i="0" sz="1200" u="none" cap="none" strike="noStrike">
                <a:solidFill>
                  <a:schemeClr val="accent3"/>
                </a:solidFill>
                <a:latin typeface="Arial"/>
                <a:ea typeface="Arial"/>
                <a:cs typeface="Arial"/>
                <a:sym typeface="Arial"/>
              </a:defRPr>
            </a:lvl4pPr>
            <a:lvl5pPr indent="0" lvl="4" marL="0" algn="r">
              <a:spcBef>
                <a:spcPts val="0"/>
              </a:spcBef>
              <a:buNone/>
              <a:defRPr b="0" i="0" sz="1200" u="none" cap="none" strike="noStrike">
                <a:solidFill>
                  <a:schemeClr val="accent3"/>
                </a:solidFill>
                <a:latin typeface="Arial"/>
                <a:ea typeface="Arial"/>
                <a:cs typeface="Arial"/>
                <a:sym typeface="Arial"/>
              </a:defRPr>
            </a:lvl5pPr>
            <a:lvl6pPr indent="0" lvl="5" marL="0" algn="r">
              <a:spcBef>
                <a:spcPts val="0"/>
              </a:spcBef>
              <a:buNone/>
              <a:defRPr b="0" i="0" sz="1200" u="none" cap="none" strike="noStrike">
                <a:solidFill>
                  <a:schemeClr val="accent3"/>
                </a:solidFill>
                <a:latin typeface="Arial"/>
                <a:ea typeface="Arial"/>
                <a:cs typeface="Arial"/>
                <a:sym typeface="Arial"/>
              </a:defRPr>
            </a:lvl6pPr>
            <a:lvl7pPr indent="0" lvl="6" marL="0" algn="r">
              <a:spcBef>
                <a:spcPts val="0"/>
              </a:spcBef>
              <a:buNone/>
              <a:defRPr b="0" i="0" sz="1200" u="none" cap="none" strike="noStrike">
                <a:solidFill>
                  <a:schemeClr val="accent3"/>
                </a:solidFill>
                <a:latin typeface="Arial"/>
                <a:ea typeface="Arial"/>
                <a:cs typeface="Arial"/>
                <a:sym typeface="Arial"/>
              </a:defRPr>
            </a:lvl7pPr>
            <a:lvl8pPr indent="0" lvl="7" marL="0" algn="r">
              <a:spcBef>
                <a:spcPts val="0"/>
              </a:spcBef>
              <a:buNone/>
              <a:defRPr b="0" i="0" sz="1200" u="none" cap="none" strike="noStrike">
                <a:solidFill>
                  <a:schemeClr val="accent3"/>
                </a:solidFill>
                <a:latin typeface="Arial"/>
                <a:ea typeface="Arial"/>
                <a:cs typeface="Arial"/>
                <a:sym typeface="Arial"/>
              </a:defRPr>
            </a:lvl8pPr>
            <a:lvl9pPr indent="0" lvl="8" marL="0" algn="r">
              <a:spcBef>
                <a:spcPts val="0"/>
              </a:spcBef>
              <a:buNone/>
              <a:defRPr b="0" i="0" sz="1200" u="none" cap="none" strike="noStrike">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9" name="Google Shape;199;p44"/>
          <p:cNvSpPr/>
          <p:nvPr/>
        </p:nvSpPr>
        <p:spPr>
          <a:xfrm flipH="1" rot="5400000">
            <a:off x="9499940"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0" name="Google Shape;200;p44"/>
          <p:cNvSpPr/>
          <p:nvPr/>
        </p:nvSpPr>
        <p:spPr>
          <a:xfrm flipH="1">
            <a:off x="10866436" y="187997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1" name="Google Shape;201;p44"/>
          <p:cNvSpPr/>
          <p:nvPr/>
        </p:nvSpPr>
        <p:spPr>
          <a:xfrm>
            <a:off x="11024507" y="-1664"/>
            <a:ext cx="1167494"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2" name="Google Shape;202;p44"/>
          <p:cNvSpPr/>
          <p:nvPr/>
        </p:nvSpPr>
        <p:spPr>
          <a:xfrm>
            <a:off x="10334091" y="2737752"/>
            <a:ext cx="1380830"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3" name="Google Shape;203;p44"/>
          <p:cNvSpPr/>
          <p:nvPr/>
        </p:nvSpPr>
        <p:spPr>
          <a:xfrm flipH="1" rot="-5400000">
            <a:off x="10667432" y="5333432"/>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44"/>
          <p:cNvSpPr/>
          <p:nvPr/>
        </p:nvSpPr>
        <p:spPr>
          <a:xfrm flipH="1" rot="10800000">
            <a:off x="9857012" y="3651505"/>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5" name="Google Shape;205;p44"/>
          <p:cNvSpPr/>
          <p:nvPr/>
        </p:nvSpPr>
        <p:spPr>
          <a:xfrm rot="10800000">
            <a:off x="9857013" y="4976359"/>
            <a:ext cx="1167494"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6" name="Shape 206"/>
        <p:cNvGrpSpPr/>
        <p:nvPr/>
      </p:nvGrpSpPr>
      <p:grpSpPr>
        <a:xfrm>
          <a:off x="0" y="0"/>
          <a:ext cx="0" cy="0"/>
          <a:chOff x="0" y="0"/>
          <a:chExt cx="0" cy="0"/>
        </a:xfrm>
      </p:grpSpPr>
      <p:sp>
        <p:nvSpPr>
          <p:cNvPr id="207" name="Google Shape;207;p45"/>
          <p:cNvSpPr/>
          <p:nvPr/>
        </p:nvSpPr>
        <p:spPr>
          <a:xfrm>
            <a:off x="0" y="2285998"/>
            <a:ext cx="12208822"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45"/>
          <p:cNvSpPr/>
          <p:nvPr/>
        </p:nvSpPr>
        <p:spPr>
          <a:xfrm flipH="1">
            <a:off x="8597718"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45"/>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45"/>
          <p:cNvSpPr/>
          <p:nvPr/>
        </p:nvSpPr>
        <p:spPr>
          <a:xfrm rot="-5400000">
            <a:off x="10344100" y="438098"/>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45"/>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45"/>
          <p:cNvSpPr txBox="1"/>
          <p:nvPr>
            <p:ph idx="1" type="body"/>
          </p:nvPr>
        </p:nvSpPr>
        <p:spPr>
          <a:xfrm>
            <a:off x="1167492" y="2653167"/>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3" name="Google Shape;213;p45"/>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4" name="Shape 214"/>
        <p:cNvGrpSpPr/>
        <p:nvPr/>
      </p:nvGrpSpPr>
      <p:grpSpPr>
        <a:xfrm>
          <a:off x="0" y="0"/>
          <a:ext cx="0" cy="0"/>
          <a:chOff x="0" y="0"/>
          <a:chExt cx="0" cy="0"/>
        </a:xfrm>
      </p:grpSpPr>
      <p:sp>
        <p:nvSpPr>
          <p:cNvPr id="215" name="Google Shape;215;p48"/>
          <p:cNvSpPr txBox="1"/>
          <p:nvPr>
            <p:ph type="ctrTitle"/>
          </p:nvPr>
        </p:nvSpPr>
        <p:spPr>
          <a:xfrm>
            <a:off x="1167493"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48"/>
          <p:cNvSpPr txBox="1"/>
          <p:nvPr>
            <p:ph idx="1" type="subTitle"/>
          </p:nvPr>
        </p:nvSpPr>
        <p:spPr>
          <a:xfrm>
            <a:off x="1167493" y="3602038"/>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7" name="Google Shape;217;p48"/>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8" name="Google Shape;218;p48"/>
          <p:cNvSpPr/>
          <p:nvPr/>
        </p:nvSpPr>
        <p:spPr>
          <a:xfrm>
            <a:off x="583746" y="4960030"/>
            <a:ext cx="1551214"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9" name="Google Shape;219;p48"/>
          <p:cNvSpPr/>
          <p:nvPr/>
        </p:nvSpPr>
        <p:spPr>
          <a:xfrm>
            <a:off x="1"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0" name="Google Shape;220;p48"/>
          <p:cNvSpPr/>
          <p:nvPr/>
        </p:nvSpPr>
        <p:spPr>
          <a:xfrm>
            <a:off x="1"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21" name="Google Shape;221;p48"/>
          <p:cNvGrpSpPr/>
          <p:nvPr/>
        </p:nvGrpSpPr>
        <p:grpSpPr>
          <a:xfrm>
            <a:off x="8264427" y="-3419"/>
            <a:ext cx="3927573" cy="3165022"/>
            <a:chOff x="9857014" y="13834"/>
            <a:chExt cx="2334986" cy="1881641"/>
          </a:xfrm>
        </p:grpSpPr>
        <p:sp>
          <p:nvSpPr>
            <p:cNvPr id="222" name="Google Shape;222;p48"/>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48"/>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24" name="Google Shape;224;p48"/>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5" name="Google Shape;225;p48"/>
          <p:cNvSpPr/>
          <p:nvPr/>
        </p:nvSpPr>
        <p:spPr>
          <a:xfrm>
            <a:off x="11024507"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6" name="Google Shape;226;p48"/>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7" name="Shape 227"/>
        <p:cNvGrpSpPr/>
        <p:nvPr/>
      </p:nvGrpSpPr>
      <p:grpSpPr>
        <a:xfrm>
          <a:off x="0" y="0"/>
          <a:ext cx="0" cy="0"/>
          <a:chOff x="0" y="0"/>
          <a:chExt cx="0" cy="0"/>
        </a:xfrm>
      </p:grpSpPr>
      <p:sp>
        <p:nvSpPr>
          <p:cNvPr id="228" name="Google Shape;228;p49"/>
          <p:cNvSpPr txBox="1"/>
          <p:nvPr>
            <p:ph idx="1" type="body"/>
          </p:nvPr>
        </p:nvSpPr>
        <p:spPr>
          <a:xfrm>
            <a:off x="1167493" y="2017467"/>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49"/>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49"/>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 name="Google Shape;231;p49"/>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32" name="Google Shape;232;p49"/>
          <p:cNvGrpSpPr/>
          <p:nvPr/>
        </p:nvGrpSpPr>
        <p:grpSpPr>
          <a:xfrm>
            <a:off x="8082092" y="5590903"/>
            <a:ext cx="1572380" cy="1267097"/>
            <a:chOff x="7413403" y="4976359"/>
            <a:chExt cx="2334986" cy="1881641"/>
          </a:xfrm>
        </p:grpSpPr>
        <p:sp>
          <p:nvSpPr>
            <p:cNvPr id="233" name="Google Shape;233;p49"/>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49"/>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35" name="Google Shape;235;p49"/>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44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cSld name="Graph">
    <p:spTree>
      <p:nvGrpSpPr>
        <p:cNvPr id="236" name="Shape 236"/>
        <p:cNvGrpSpPr/>
        <p:nvPr/>
      </p:nvGrpSpPr>
      <p:grpSpPr>
        <a:xfrm>
          <a:off x="0" y="0"/>
          <a:ext cx="0" cy="0"/>
          <a:chOff x="0" y="0"/>
          <a:chExt cx="0" cy="0"/>
        </a:xfrm>
      </p:grpSpPr>
      <p:sp>
        <p:nvSpPr>
          <p:cNvPr id="237" name="Google Shape;237;p50"/>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50"/>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50"/>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50"/>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50"/>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42" name="Shape 242"/>
        <p:cNvGrpSpPr/>
        <p:nvPr/>
      </p:nvGrpSpPr>
      <p:grpSpPr>
        <a:xfrm>
          <a:off x="0" y="0"/>
          <a:ext cx="0" cy="0"/>
          <a:chOff x="0" y="0"/>
          <a:chExt cx="0" cy="0"/>
        </a:xfrm>
      </p:grpSpPr>
      <p:grpSp>
        <p:nvGrpSpPr>
          <p:cNvPr id="243" name="Google Shape;243;p51"/>
          <p:cNvGrpSpPr/>
          <p:nvPr/>
        </p:nvGrpSpPr>
        <p:grpSpPr>
          <a:xfrm rot="-5400000">
            <a:off x="10772262" y="152641"/>
            <a:ext cx="1572380" cy="1267097"/>
            <a:chOff x="7413403" y="4976359"/>
            <a:chExt cx="2334986" cy="1881641"/>
          </a:xfrm>
        </p:grpSpPr>
        <p:sp>
          <p:nvSpPr>
            <p:cNvPr id="244" name="Google Shape;244;p51"/>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51"/>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6" name="Google Shape;246;p51"/>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51"/>
          <p:cNvSpPr txBox="1"/>
          <p:nvPr>
            <p:ph idx="1" type="body"/>
          </p:nvPr>
        </p:nvSpPr>
        <p:spPr>
          <a:xfrm>
            <a:off x="1167493" y="2087563"/>
            <a:ext cx="9779182"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51"/>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49" name="Shape 249"/>
        <p:cNvGrpSpPr/>
        <p:nvPr/>
      </p:nvGrpSpPr>
      <p:grpSpPr>
        <a:xfrm>
          <a:off x="0" y="0"/>
          <a:ext cx="0" cy="0"/>
          <a:chOff x="0" y="0"/>
          <a:chExt cx="0" cy="0"/>
        </a:xfrm>
      </p:grpSpPr>
      <p:sp>
        <p:nvSpPr>
          <p:cNvPr id="250" name="Google Shape;250;p52"/>
          <p:cNvSpPr txBox="1"/>
          <p:nvPr>
            <p:ph type="title"/>
          </p:nvPr>
        </p:nvSpPr>
        <p:spPr>
          <a:xfrm>
            <a:off x="1798721" y="1684338"/>
            <a:ext cx="8594558"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600"/>
              <a:buFont typeface="Arial"/>
              <a:buNone/>
              <a:defRPr sz="4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52"/>
          <p:cNvSpPr txBox="1"/>
          <p:nvPr>
            <p:ph idx="1" type="body"/>
          </p:nvPr>
        </p:nvSpPr>
        <p:spPr>
          <a:xfrm>
            <a:off x="381000" y="519405"/>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DBB10E"/>
              </a:buClr>
              <a:buSzPts val="23900"/>
              <a:buNone/>
              <a:defRPr b="1" sz="23900">
                <a:solidFill>
                  <a:srgbClr val="DBB10E"/>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52"/>
          <p:cNvSpPr txBox="1"/>
          <p:nvPr>
            <p:ph idx="2" type="body"/>
          </p:nvPr>
        </p:nvSpPr>
        <p:spPr>
          <a:xfrm>
            <a:off x="6881813" y="4494213"/>
            <a:ext cx="3511550"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r">
              <a:lnSpc>
                <a:spcPct val="90000"/>
              </a:lnSpc>
              <a:spcBef>
                <a:spcPts val="500"/>
              </a:spcBef>
              <a:spcAft>
                <a:spcPts val="0"/>
              </a:spcAft>
              <a:buClr>
                <a:schemeClr val="lt1"/>
              </a:buClr>
              <a:buSzPts val="1800"/>
              <a:buNone/>
              <a:defRPr sz="1800">
                <a:solidFill>
                  <a:schemeClr val="lt1"/>
                </a:solidFill>
                <a:latin typeface="Arial"/>
                <a:ea typeface="Arial"/>
                <a:cs typeface="Arial"/>
                <a:sym typeface="Arial"/>
              </a:defRPr>
            </a:lvl2pPr>
            <a:lvl3pPr indent="-228600" lvl="2" marL="1371600" algn="r">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3pPr>
            <a:lvl4pPr indent="-228600" lvl="3" marL="18288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4pPr>
            <a:lvl5pPr indent="-228600" lvl="4" marL="22860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52"/>
          <p:cNvSpPr txBox="1"/>
          <p:nvPr>
            <p:ph idx="3" type="body"/>
          </p:nvPr>
        </p:nvSpPr>
        <p:spPr>
          <a:xfrm>
            <a:off x="10609104" y="3399692"/>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DBB10E"/>
              </a:buClr>
              <a:buSzPts val="23900"/>
              <a:buNone/>
              <a:defRPr b="1" sz="23900">
                <a:solidFill>
                  <a:srgbClr val="DBB10E"/>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52"/>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255" name="Shape 255"/>
        <p:cNvGrpSpPr/>
        <p:nvPr/>
      </p:nvGrpSpPr>
      <p:grpSpPr>
        <a:xfrm>
          <a:off x="0" y="0"/>
          <a:ext cx="0" cy="0"/>
          <a:chOff x="0" y="0"/>
          <a:chExt cx="0" cy="0"/>
        </a:xfrm>
      </p:grpSpPr>
      <p:sp>
        <p:nvSpPr>
          <p:cNvPr id="256" name="Google Shape;256;p53"/>
          <p:cNvSpPr txBox="1"/>
          <p:nvPr>
            <p:ph type="title"/>
          </p:nvPr>
        </p:nvSpPr>
        <p:spPr>
          <a:xfrm>
            <a:off x="750430" y="381000"/>
            <a:ext cx="10678142"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53"/>
          <p:cNvSpPr/>
          <p:nvPr>
            <p:ph idx="2" type="pic"/>
          </p:nvPr>
        </p:nvSpPr>
        <p:spPr>
          <a:xfrm>
            <a:off x="750429" y="2068734"/>
            <a:ext cx="904987" cy="905641"/>
          </a:xfrm>
          <a:prstGeom prst="rect">
            <a:avLst/>
          </a:prstGeom>
          <a:noFill/>
          <a:ln>
            <a:noFill/>
          </a:ln>
        </p:spPr>
      </p:sp>
      <p:sp>
        <p:nvSpPr>
          <p:cNvPr id="258" name="Google Shape;258;p53"/>
          <p:cNvSpPr txBox="1"/>
          <p:nvPr>
            <p:ph idx="1" type="body"/>
          </p:nvPr>
        </p:nvSpPr>
        <p:spPr>
          <a:xfrm>
            <a:off x="750430"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53"/>
          <p:cNvSpPr txBox="1"/>
          <p:nvPr>
            <p:ph idx="3" type="body"/>
          </p:nvPr>
        </p:nvSpPr>
        <p:spPr>
          <a:xfrm>
            <a:off x="750429"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53"/>
          <p:cNvSpPr/>
          <p:nvPr>
            <p:ph idx="4" type="pic"/>
          </p:nvPr>
        </p:nvSpPr>
        <p:spPr>
          <a:xfrm>
            <a:off x="3549397" y="2068734"/>
            <a:ext cx="904987" cy="905641"/>
          </a:xfrm>
          <a:prstGeom prst="rect">
            <a:avLst/>
          </a:prstGeom>
          <a:noFill/>
          <a:ln>
            <a:noFill/>
          </a:ln>
        </p:spPr>
      </p:sp>
      <p:sp>
        <p:nvSpPr>
          <p:cNvPr id="261" name="Google Shape;261;p53"/>
          <p:cNvSpPr txBox="1"/>
          <p:nvPr>
            <p:ph idx="5" type="body"/>
          </p:nvPr>
        </p:nvSpPr>
        <p:spPr>
          <a:xfrm>
            <a:off x="354939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53"/>
          <p:cNvSpPr txBox="1"/>
          <p:nvPr>
            <p:ph idx="6" type="body"/>
          </p:nvPr>
        </p:nvSpPr>
        <p:spPr>
          <a:xfrm>
            <a:off x="3549397"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53"/>
          <p:cNvSpPr/>
          <p:nvPr>
            <p:ph idx="7" type="pic"/>
          </p:nvPr>
        </p:nvSpPr>
        <p:spPr>
          <a:xfrm>
            <a:off x="6348367" y="2068734"/>
            <a:ext cx="904987" cy="905641"/>
          </a:xfrm>
          <a:prstGeom prst="rect">
            <a:avLst/>
          </a:prstGeom>
          <a:noFill/>
          <a:ln>
            <a:noFill/>
          </a:ln>
        </p:spPr>
      </p:sp>
      <p:sp>
        <p:nvSpPr>
          <p:cNvPr id="264" name="Google Shape;264;p53"/>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53"/>
          <p:cNvSpPr txBox="1"/>
          <p:nvPr>
            <p:ph idx="9" type="body"/>
          </p:nvPr>
        </p:nvSpPr>
        <p:spPr>
          <a:xfrm>
            <a:off x="6348367"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53"/>
          <p:cNvSpPr/>
          <p:nvPr>
            <p:ph idx="13" type="pic"/>
          </p:nvPr>
        </p:nvSpPr>
        <p:spPr>
          <a:xfrm>
            <a:off x="9147335" y="2068734"/>
            <a:ext cx="904987" cy="905641"/>
          </a:xfrm>
          <a:prstGeom prst="rect">
            <a:avLst/>
          </a:prstGeom>
          <a:noFill/>
          <a:ln>
            <a:noFill/>
          </a:ln>
        </p:spPr>
      </p:sp>
      <p:sp>
        <p:nvSpPr>
          <p:cNvPr id="267" name="Google Shape;267;p53"/>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53"/>
          <p:cNvSpPr txBox="1"/>
          <p:nvPr>
            <p:ph idx="15" type="body"/>
          </p:nvPr>
        </p:nvSpPr>
        <p:spPr>
          <a:xfrm>
            <a:off x="9147335"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53"/>
          <p:cNvSpPr/>
          <p:nvPr>
            <p:ph idx="16" type="pic"/>
          </p:nvPr>
        </p:nvSpPr>
        <p:spPr>
          <a:xfrm>
            <a:off x="750429" y="4118551"/>
            <a:ext cx="904987" cy="905641"/>
          </a:xfrm>
          <a:prstGeom prst="rect">
            <a:avLst/>
          </a:prstGeom>
          <a:noFill/>
          <a:ln>
            <a:noFill/>
          </a:ln>
        </p:spPr>
      </p:sp>
      <p:sp>
        <p:nvSpPr>
          <p:cNvPr id="270" name="Google Shape;270;p53"/>
          <p:cNvSpPr txBox="1"/>
          <p:nvPr>
            <p:ph idx="17" type="body"/>
          </p:nvPr>
        </p:nvSpPr>
        <p:spPr>
          <a:xfrm>
            <a:off x="750430"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53"/>
          <p:cNvSpPr txBox="1"/>
          <p:nvPr>
            <p:ph idx="18" type="body"/>
          </p:nvPr>
        </p:nvSpPr>
        <p:spPr>
          <a:xfrm>
            <a:off x="750429"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53"/>
          <p:cNvSpPr/>
          <p:nvPr>
            <p:ph idx="19" type="pic"/>
          </p:nvPr>
        </p:nvSpPr>
        <p:spPr>
          <a:xfrm>
            <a:off x="3549397" y="4118551"/>
            <a:ext cx="904987" cy="905641"/>
          </a:xfrm>
          <a:prstGeom prst="rect">
            <a:avLst/>
          </a:prstGeom>
          <a:noFill/>
          <a:ln>
            <a:noFill/>
          </a:ln>
        </p:spPr>
      </p:sp>
      <p:sp>
        <p:nvSpPr>
          <p:cNvPr id="273" name="Google Shape;273;p53"/>
          <p:cNvSpPr txBox="1"/>
          <p:nvPr>
            <p:ph idx="20" type="body"/>
          </p:nvPr>
        </p:nvSpPr>
        <p:spPr>
          <a:xfrm>
            <a:off x="354939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53"/>
          <p:cNvSpPr txBox="1"/>
          <p:nvPr>
            <p:ph idx="21" type="body"/>
          </p:nvPr>
        </p:nvSpPr>
        <p:spPr>
          <a:xfrm>
            <a:off x="3549397"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53"/>
          <p:cNvSpPr/>
          <p:nvPr>
            <p:ph idx="22" type="pic"/>
          </p:nvPr>
        </p:nvSpPr>
        <p:spPr>
          <a:xfrm>
            <a:off x="6348367" y="4118551"/>
            <a:ext cx="904987" cy="905641"/>
          </a:xfrm>
          <a:prstGeom prst="rect">
            <a:avLst/>
          </a:prstGeom>
          <a:noFill/>
          <a:ln>
            <a:noFill/>
          </a:ln>
        </p:spPr>
      </p:sp>
      <p:sp>
        <p:nvSpPr>
          <p:cNvPr id="276" name="Google Shape;276;p53"/>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53"/>
          <p:cNvSpPr txBox="1"/>
          <p:nvPr>
            <p:ph idx="24" type="body"/>
          </p:nvPr>
        </p:nvSpPr>
        <p:spPr>
          <a:xfrm>
            <a:off x="6348367"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53"/>
          <p:cNvSpPr/>
          <p:nvPr>
            <p:ph idx="25" type="pic"/>
          </p:nvPr>
        </p:nvSpPr>
        <p:spPr>
          <a:xfrm>
            <a:off x="9147335" y="4118551"/>
            <a:ext cx="904987" cy="905641"/>
          </a:xfrm>
          <a:prstGeom prst="rect">
            <a:avLst/>
          </a:prstGeom>
          <a:noFill/>
          <a:ln>
            <a:noFill/>
          </a:ln>
        </p:spPr>
      </p:sp>
      <p:sp>
        <p:nvSpPr>
          <p:cNvPr id="279" name="Google Shape;279;p53"/>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53"/>
          <p:cNvSpPr txBox="1"/>
          <p:nvPr>
            <p:ph idx="27" type="body"/>
          </p:nvPr>
        </p:nvSpPr>
        <p:spPr>
          <a:xfrm>
            <a:off x="9147335"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53"/>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282" name="Shape 282"/>
        <p:cNvGrpSpPr/>
        <p:nvPr/>
      </p:nvGrpSpPr>
      <p:grpSpPr>
        <a:xfrm>
          <a:off x="0" y="0"/>
          <a:ext cx="0" cy="0"/>
          <a:chOff x="0" y="0"/>
          <a:chExt cx="0" cy="0"/>
        </a:xfrm>
      </p:grpSpPr>
      <p:sp>
        <p:nvSpPr>
          <p:cNvPr id="283" name="Google Shape;283;p5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 name="Google Shape;284;p54"/>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 name="Google Shape;285;p54"/>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b="1" sz="4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54"/>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54"/>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288" name="Shape 288"/>
        <p:cNvGrpSpPr/>
        <p:nvPr/>
      </p:nvGrpSpPr>
      <p:grpSpPr>
        <a:xfrm>
          <a:off x="0" y="0"/>
          <a:ext cx="0" cy="0"/>
          <a:chOff x="0" y="0"/>
          <a:chExt cx="0" cy="0"/>
        </a:xfrm>
      </p:grpSpPr>
      <p:sp>
        <p:nvSpPr>
          <p:cNvPr id="289" name="Google Shape;289;p55"/>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0" name="Google Shape;290;p55"/>
          <p:cNvSpPr txBox="1"/>
          <p:nvPr>
            <p:ph idx="1" type="body"/>
          </p:nvPr>
        </p:nvSpPr>
        <p:spPr>
          <a:xfrm>
            <a:off x="1167493" y="2528203"/>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5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55"/>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55"/>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94" name="Google Shape;294;p55"/>
          <p:cNvGrpSpPr/>
          <p:nvPr/>
        </p:nvGrpSpPr>
        <p:grpSpPr>
          <a:xfrm>
            <a:off x="8082092" y="5590903"/>
            <a:ext cx="1572380" cy="1267097"/>
            <a:chOff x="7413403" y="4976359"/>
            <a:chExt cx="2334986" cy="1881641"/>
          </a:xfrm>
        </p:grpSpPr>
        <p:sp>
          <p:nvSpPr>
            <p:cNvPr id="295" name="Google Shape;295;p5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 name="Google Shape;296;p5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97" name="Google Shape;297;p55"/>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98" name="Google Shape;298;p55"/>
          <p:cNvSpPr txBox="1"/>
          <p:nvPr>
            <p:ph idx="2" type="body"/>
          </p:nvPr>
        </p:nvSpPr>
        <p:spPr>
          <a:xfrm>
            <a:off x="6283235" y="2528203"/>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55"/>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55"/>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3"/>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1179576" y="1911096"/>
            <a:ext cx="98298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3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0" name="Google Shape;40;p33"/>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1" name="Shape 41"/>
        <p:cNvGrpSpPr/>
        <p:nvPr/>
      </p:nvGrpSpPr>
      <p:grpSpPr>
        <a:xfrm>
          <a:off x="0" y="0"/>
          <a:ext cx="0" cy="0"/>
          <a:chOff x="0" y="0"/>
          <a:chExt cx="0" cy="0"/>
        </a:xfrm>
      </p:grpSpPr>
      <p:sp>
        <p:nvSpPr>
          <p:cNvPr id="42" name="Google Shape;42;p34"/>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3" name="Google Shape;43;p34"/>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4" name="Google Shape;44;p34"/>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5" name="Google Shape;45;p34"/>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4"/>
          <p:cNvSpPr txBox="1"/>
          <p:nvPr>
            <p:ph idx="1" type="body"/>
          </p:nvPr>
        </p:nvSpPr>
        <p:spPr>
          <a:xfrm>
            <a:off x="5788152" y="1527048"/>
            <a:ext cx="5111496" cy="393192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228600" lvl="3" marL="1828800" algn="l">
              <a:lnSpc>
                <a:spcPct val="90000"/>
              </a:lnSpc>
              <a:spcBef>
                <a:spcPts val="500"/>
              </a:spcBef>
              <a:spcAft>
                <a:spcPts val="0"/>
              </a:spcAft>
              <a:buClr>
                <a:schemeClr val="dk1"/>
              </a:buClr>
              <a:buSzPts val="1800"/>
              <a:buNone/>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35"/>
          <p:cNvSpPr/>
          <p:nvPr/>
        </p:nvSpPr>
        <p:spPr>
          <a:xfrm>
            <a:off x="2815929" y="148929"/>
            <a:ext cx="6560142" cy="656014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1" name="Google Shape;51;p35"/>
          <p:cNvSpPr/>
          <p:nvPr/>
        </p:nvSpPr>
        <p:spPr>
          <a:xfrm flipH="1" rot="-1577571">
            <a:off x="2494119" y="-28502"/>
            <a:ext cx="6816262" cy="6816262"/>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2" name="Google Shape;52;p35"/>
          <p:cNvSpPr/>
          <p:nvPr/>
        </p:nvSpPr>
        <p:spPr>
          <a:xfrm>
            <a:off x="8165417" y="5241988"/>
            <a:ext cx="759403" cy="73880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3" name="Google Shape;53;p35"/>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5"/>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3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9" name="Google Shape;59;p3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3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69" name="Google Shape;69;p3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70" name="Shape 70"/>
        <p:cNvGrpSpPr/>
        <p:nvPr/>
      </p:nvGrpSpPr>
      <p:grpSpPr>
        <a:xfrm>
          <a:off x="0" y="0"/>
          <a:ext cx="0" cy="0"/>
          <a:chOff x="0" y="0"/>
          <a:chExt cx="0" cy="0"/>
        </a:xfrm>
      </p:grpSpPr>
      <p:sp>
        <p:nvSpPr>
          <p:cNvPr id="71" name="Google Shape;71;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8"/>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 name="Google Shape;73;p38"/>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8"/>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5" name="Google Shape;75;p38"/>
          <p:cNvSpPr txBox="1"/>
          <p:nvPr>
            <p:ph idx="4" type="body"/>
          </p:nvPr>
        </p:nvSpPr>
        <p:spPr>
          <a:xfrm>
            <a:off x="445312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38"/>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79" name="Google Shape;79;p3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80" name="Google Shape;80;p38"/>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38"/>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82" name="Shape 82"/>
        <p:cNvGrpSpPr/>
        <p:nvPr/>
      </p:nvGrpSpPr>
      <p:grpSpPr>
        <a:xfrm>
          <a:off x="0" y="0"/>
          <a:ext cx="0" cy="0"/>
          <a:chOff x="0" y="0"/>
          <a:chExt cx="0" cy="0"/>
        </a:xfrm>
      </p:grpSpPr>
      <p:sp>
        <p:nvSpPr>
          <p:cNvPr id="83" name="Google Shape;83;p39"/>
          <p:cNvSpPr/>
          <p:nvPr>
            <p:ph idx="2" type="pic"/>
          </p:nvPr>
        </p:nvSpPr>
        <p:spPr>
          <a:xfrm>
            <a:off x="0" y="1"/>
            <a:ext cx="12192000" cy="6858000"/>
          </a:xfrm>
          <a:prstGeom prst="rect">
            <a:avLst/>
          </a:prstGeom>
          <a:noFill/>
          <a:ln>
            <a:noFill/>
          </a:ln>
        </p:spPr>
      </p:sp>
      <p:sp>
        <p:nvSpPr>
          <p:cNvPr id="84" name="Google Shape;84;p39"/>
          <p:cNvSpPr txBox="1"/>
          <p:nvPr>
            <p:ph type="title"/>
          </p:nvPr>
        </p:nvSpPr>
        <p:spPr>
          <a:xfrm>
            <a:off x="3111500" y="370600"/>
            <a:ext cx="5923842" cy="5923842"/>
          </a:xfrm>
          <a:prstGeom prst="rect">
            <a:avLst/>
          </a:prstGeom>
          <a:solidFill>
            <a:schemeClr val="lt1">
              <a:alpha val="94901"/>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9"/>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6" name="Google Shape;8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lt1"/>
                </a:solidFill>
                <a:latin typeface="Avenir"/>
                <a:ea typeface="Avenir"/>
                <a:cs typeface="Avenir"/>
                <a:sym typeface="Avenir"/>
              </a:defRPr>
            </a:lvl1pPr>
            <a:lvl2pPr indent="0" lvl="1" marL="0" marR="0" algn="r">
              <a:spcBef>
                <a:spcPts val="0"/>
              </a:spcBef>
              <a:buNone/>
              <a:defRPr b="0" i="0" sz="1200" u="none" cap="none" strike="noStrike">
                <a:solidFill>
                  <a:schemeClr val="lt1"/>
                </a:solidFill>
                <a:latin typeface="Avenir"/>
                <a:ea typeface="Avenir"/>
                <a:cs typeface="Avenir"/>
                <a:sym typeface="Avenir"/>
              </a:defRPr>
            </a:lvl2pPr>
            <a:lvl3pPr indent="0" lvl="2" marL="0" marR="0" algn="r">
              <a:spcBef>
                <a:spcPts val="0"/>
              </a:spcBef>
              <a:buNone/>
              <a:defRPr b="0" i="0" sz="1200" u="none" cap="none" strike="noStrike">
                <a:solidFill>
                  <a:schemeClr val="lt1"/>
                </a:solidFill>
                <a:latin typeface="Avenir"/>
                <a:ea typeface="Avenir"/>
                <a:cs typeface="Avenir"/>
                <a:sym typeface="Avenir"/>
              </a:defRPr>
            </a:lvl3pPr>
            <a:lvl4pPr indent="0" lvl="3" marL="0" marR="0" algn="r">
              <a:spcBef>
                <a:spcPts val="0"/>
              </a:spcBef>
              <a:buNone/>
              <a:defRPr b="0" i="0" sz="1200" u="none" cap="none" strike="noStrike">
                <a:solidFill>
                  <a:schemeClr val="lt1"/>
                </a:solidFill>
                <a:latin typeface="Avenir"/>
                <a:ea typeface="Avenir"/>
                <a:cs typeface="Avenir"/>
                <a:sym typeface="Avenir"/>
              </a:defRPr>
            </a:lvl4pPr>
            <a:lvl5pPr indent="0" lvl="4" marL="0" marR="0" algn="r">
              <a:spcBef>
                <a:spcPts val="0"/>
              </a:spcBef>
              <a:buNone/>
              <a:defRPr b="0" i="0" sz="1200" u="none" cap="none" strike="noStrike">
                <a:solidFill>
                  <a:schemeClr val="lt1"/>
                </a:solidFill>
                <a:latin typeface="Avenir"/>
                <a:ea typeface="Avenir"/>
                <a:cs typeface="Avenir"/>
                <a:sym typeface="Avenir"/>
              </a:defRPr>
            </a:lvl5pPr>
            <a:lvl6pPr indent="0" lvl="5" marL="0" marR="0" algn="r">
              <a:spcBef>
                <a:spcPts val="0"/>
              </a:spcBef>
              <a:buNone/>
              <a:defRPr b="0" i="0" sz="1200" u="none" cap="none" strike="noStrike">
                <a:solidFill>
                  <a:schemeClr val="lt1"/>
                </a:solidFill>
                <a:latin typeface="Avenir"/>
                <a:ea typeface="Avenir"/>
                <a:cs typeface="Avenir"/>
                <a:sym typeface="Avenir"/>
              </a:defRPr>
            </a:lvl6pPr>
            <a:lvl7pPr indent="0" lvl="6" marL="0" marR="0" algn="r">
              <a:spcBef>
                <a:spcPts val="0"/>
              </a:spcBef>
              <a:buNone/>
              <a:defRPr b="0" i="0" sz="1200" u="none" cap="none" strike="noStrike">
                <a:solidFill>
                  <a:schemeClr val="lt1"/>
                </a:solidFill>
                <a:latin typeface="Avenir"/>
                <a:ea typeface="Avenir"/>
                <a:cs typeface="Avenir"/>
                <a:sym typeface="Avenir"/>
              </a:defRPr>
            </a:lvl7pPr>
            <a:lvl8pPr indent="0" lvl="7" marL="0" marR="0" algn="r">
              <a:spcBef>
                <a:spcPts val="0"/>
              </a:spcBef>
              <a:buNone/>
              <a:defRPr b="0" i="0" sz="1200" u="none" cap="none" strike="noStrike">
                <a:solidFill>
                  <a:schemeClr val="lt1"/>
                </a:solidFill>
                <a:latin typeface="Avenir"/>
                <a:ea typeface="Avenir"/>
                <a:cs typeface="Avenir"/>
                <a:sym typeface="Avenir"/>
              </a:defRPr>
            </a:lvl8pPr>
            <a:lvl9pPr indent="0" lvl="8" marL="0" marR="0" algn="r">
              <a:spcBef>
                <a:spcPts val="0"/>
              </a:spcBef>
              <a:buNone/>
              <a:defRPr b="0" i="0" sz="12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venir"/>
                <a:ea typeface="Avenir"/>
                <a:cs typeface="Avenir"/>
                <a:sym typeface="Avenir"/>
              </a:defRPr>
            </a:lvl1pPr>
            <a:lvl2pPr indent="0" lvl="1" marL="0" marR="0" rtl="0" algn="r">
              <a:spcBef>
                <a:spcPts val="0"/>
              </a:spcBef>
              <a:buNone/>
              <a:defRPr b="0" i="0" sz="1200" u="none" cap="none" strike="noStrike">
                <a:solidFill>
                  <a:srgbClr val="888888"/>
                </a:solidFill>
                <a:latin typeface="Avenir"/>
                <a:ea typeface="Avenir"/>
                <a:cs typeface="Avenir"/>
                <a:sym typeface="Avenir"/>
              </a:defRPr>
            </a:lvl2pPr>
            <a:lvl3pPr indent="0" lvl="2" marL="0" marR="0" rtl="0" algn="r">
              <a:spcBef>
                <a:spcPts val="0"/>
              </a:spcBef>
              <a:buNone/>
              <a:defRPr b="0" i="0" sz="1200" u="none" cap="none" strike="noStrike">
                <a:solidFill>
                  <a:srgbClr val="888888"/>
                </a:solidFill>
                <a:latin typeface="Avenir"/>
                <a:ea typeface="Avenir"/>
                <a:cs typeface="Avenir"/>
                <a:sym typeface="Avenir"/>
              </a:defRPr>
            </a:lvl3pPr>
            <a:lvl4pPr indent="0" lvl="3" marL="0" marR="0" rtl="0" algn="r">
              <a:spcBef>
                <a:spcPts val="0"/>
              </a:spcBef>
              <a:buNone/>
              <a:defRPr b="0" i="0" sz="1200" u="none" cap="none" strike="noStrike">
                <a:solidFill>
                  <a:srgbClr val="888888"/>
                </a:solidFill>
                <a:latin typeface="Avenir"/>
                <a:ea typeface="Avenir"/>
                <a:cs typeface="Avenir"/>
                <a:sym typeface="Avenir"/>
              </a:defRPr>
            </a:lvl4pPr>
            <a:lvl5pPr indent="0" lvl="4" marL="0" marR="0" rtl="0" algn="r">
              <a:spcBef>
                <a:spcPts val="0"/>
              </a:spcBef>
              <a:buNone/>
              <a:defRPr b="0" i="0" sz="1200" u="none" cap="none" strike="noStrike">
                <a:solidFill>
                  <a:srgbClr val="888888"/>
                </a:solidFill>
                <a:latin typeface="Avenir"/>
                <a:ea typeface="Avenir"/>
                <a:cs typeface="Avenir"/>
                <a:sym typeface="Avenir"/>
              </a:defRPr>
            </a:lvl5pPr>
            <a:lvl6pPr indent="0" lvl="5" marL="0" marR="0" rtl="0" algn="r">
              <a:spcBef>
                <a:spcPts val="0"/>
              </a:spcBef>
              <a:buNone/>
              <a:defRPr b="0" i="0" sz="1200" u="none" cap="none" strike="noStrike">
                <a:solidFill>
                  <a:srgbClr val="888888"/>
                </a:solidFill>
                <a:latin typeface="Avenir"/>
                <a:ea typeface="Avenir"/>
                <a:cs typeface="Avenir"/>
                <a:sym typeface="Avenir"/>
              </a:defRPr>
            </a:lvl6pPr>
            <a:lvl7pPr indent="0" lvl="6" marL="0" marR="0" rtl="0" algn="r">
              <a:spcBef>
                <a:spcPts val="0"/>
              </a:spcBef>
              <a:buNone/>
              <a:defRPr b="0" i="0" sz="1200" u="none" cap="none" strike="noStrike">
                <a:solidFill>
                  <a:srgbClr val="888888"/>
                </a:solidFill>
                <a:latin typeface="Avenir"/>
                <a:ea typeface="Avenir"/>
                <a:cs typeface="Avenir"/>
                <a:sym typeface="Avenir"/>
              </a:defRPr>
            </a:lvl7pPr>
            <a:lvl8pPr indent="0" lvl="7" marL="0" marR="0" rtl="0" algn="r">
              <a:spcBef>
                <a:spcPts val="0"/>
              </a:spcBef>
              <a:buNone/>
              <a:defRPr b="0" i="0" sz="1200" u="none" cap="none" strike="noStrike">
                <a:solidFill>
                  <a:srgbClr val="888888"/>
                </a:solidFill>
                <a:latin typeface="Avenir"/>
                <a:ea typeface="Avenir"/>
                <a:cs typeface="Avenir"/>
                <a:sym typeface="Avenir"/>
              </a:defRPr>
            </a:lvl8pPr>
            <a:lvl9pPr indent="0" lvl="8" marL="0" marR="0" rtl="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40"/>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8" name="Google Shape;148;p40"/>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9" name="Google Shape;149;p40"/>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Arial"/>
                <a:ea typeface="Arial"/>
                <a:cs typeface="Arial"/>
                <a:sym typeface="Arial"/>
              </a:defRPr>
            </a:lvl1pPr>
            <a:lvl2pPr indent="0" lvl="1" marL="0" marR="0" rtl="0" algn="r">
              <a:spcBef>
                <a:spcPts val="0"/>
              </a:spcBef>
              <a:buNone/>
              <a:defRPr b="0" i="0" sz="1200" u="none" cap="none" strike="noStrike">
                <a:solidFill>
                  <a:schemeClr val="dk2"/>
                </a:solidFill>
                <a:latin typeface="Arial"/>
                <a:ea typeface="Arial"/>
                <a:cs typeface="Arial"/>
                <a:sym typeface="Arial"/>
              </a:defRPr>
            </a:lvl2pPr>
            <a:lvl3pPr indent="0" lvl="2" marL="0" marR="0" rtl="0" algn="r">
              <a:spcBef>
                <a:spcPts val="0"/>
              </a:spcBef>
              <a:buNone/>
              <a:defRPr b="0" i="0" sz="1200" u="none" cap="none" strike="noStrike">
                <a:solidFill>
                  <a:schemeClr val="dk2"/>
                </a:solidFill>
                <a:latin typeface="Arial"/>
                <a:ea typeface="Arial"/>
                <a:cs typeface="Arial"/>
                <a:sym typeface="Arial"/>
              </a:defRPr>
            </a:lvl3pPr>
            <a:lvl4pPr indent="0" lvl="3" marL="0" marR="0" rtl="0" algn="r">
              <a:spcBef>
                <a:spcPts val="0"/>
              </a:spcBef>
              <a:buNone/>
              <a:defRPr b="0" i="0" sz="1200" u="none" cap="none" strike="noStrike">
                <a:solidFill>
                  <a:schemeClr val="dk2"/>
                </a:solidFill>
                <a:latin typeface="Arial"/>
                <a:ea typeface="Arial"/>
                <a:cs typeface="Arial"/>
                <a:sym typeface="Arial"/>
              </a:defRPr>
            </a:lvl4pPr>
            <a:lvl5pPr indent="0" lvl="4" marL="0" marR="0" rtl="0" algn="r">
              <a:spcBef>
                <a:spcPts val="0"/>
              </a:spcBef>
              <a:buNone/>
              <a:defRPr b="0" i="0" sz="1200" u="none" cap="none" strike="noStrike">
                <a:solidFill>
                  <a:schemeClr val="dk2"/>
                </a:solidFill>
                <a:latin typeface="Arial"/>
                <a:ea typeface="Arial"/>
                <a:cs typeface="Arial"/>
                <a:sym typeface="Arial"/>
              </a:defRPr>
            </a:lvl5pPr>
            <a:lvl6pPr indent="0" lvl="5" marL="0" marR="0" rtl="0" algn="r">
              <a:spcBef>
                <a:spcPts val="0"/>
              </a:spcBef>
              <a:buNone/>
              <a:defRPr b="0" i="0" sz="1200" u="none" cap="none" strike="noStrike">
                <a:solidFill>
                  <a:schemeClr val="dk2"/>
                </a:solidFill>
                <a:latin typeface="Arial"/>
                <a:ea typeface="Arial"/>
                <a:cs typeface="Arial"/>
                <a:sym typeface="Arial"/>
              </a:defRPr>
            </a:lvl6pPr>
            <a:lvl7pPr indent="0" lvl="6" marL="0" marR="0" rtl="0" algn="r">
              <a:spcBef>
                <a:spcPts val="0"/>
              </a:spcBef>
              <a:buNone/>
              <a:defRPr b="0" i="0" sz="1200" u="none" cap="none" strike="noStrike">
                <a:solidFill>
                  <a:schemeClr val="dk2"/>
                </a:solidFill>
                <a:latin typeface="Arial"/>
                <a:ea typeface="Arial"/>
                <a:cs typeface="Arial"/>
                <a:sym typeface="Arial"/>
              </a:defRPr>
            </a:lvl7pPr>
            <a:lvl8pPr indent="0" lvl="7" marL="0" marR="0" rtl="0" algn="r">
              <a:spcBef>
                <a:spcPts val="0"/>
              </a:spcBef>
              <a:buNone/>
              <a:defRPr b="0" i="0" sz="1200" u="none" cap="none" strike="noStrike">
                <a:solidFill>
                  <a:schemeClr val="dk2"/>
                </a:solidFill>
                <a:latin typeface="Arial"/>
                <a:ea typeface="Arial"/>
                <a:cs typeface="Arial"/>
                <a:sym typeface="Arial"/>
              </a:defRPr>
            </a:lvl8pPr>
            <a:lvl9pPr indent="0" lvl="8" marL="0" marR="0" rtl="0" algn="r">
              <a:spcBef>
                <a:spcPts val="0"/>
              </a:spcBef>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18.jp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
          <p:cNvSpPr txBox="1"/>
          <p:nvPr>
            <p:ph type="ctrTitle"/>
          </p:nvPr>
        </p:nvSpPr>
        <p:spPr>
          <a:xfrm>
            <a:off x="4640366" y="2743200"/>
            <a:ext cx="7045666" cy="238658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6000"/>
              <a:buFont typeface="Twentieth Century"/>
              <a:buNone/>
            </a:pPr>
            <a:r>
              <a:rPr lang="en-US">
                <a:solidFill>
                  <a:srgbClr val="FFFFFF"/>
                </a:solidFill>
              </a:rPr>
              <a:t>GO Team Meeting</a:t>
            </a:r>
            <a:endParaRPr/>
          </a:p>
        </p:txBody>
      </p:sp>
      <p:sp>
        <p:nvSpPr>
          <p:cNvPr id="306" name="Google Shape;306;p1"/>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FFFFFF"/>
              </a:buClr>
              <a:buSzPts val="2400"/>
              <a:buNone/>
            </a:pPr>
            <a:r>
              <a:rPr lang="en-US">
                <a:solidFill>
                  <a:srgbClr val="FFFFFF"/>
                </a:solidFill>
              </a:rPr>
              <a:t>Where we are – Where we’re going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Our Current</a:t>
            </a:r>
            <a:br>
              <a:rPr b="1" lang="en-US">
                <a:solidFill>
                  <a:schemeClr val="dk2"/>
                </a:solidFill>
              </a:rPr>
            </a:br>
            <a:r>
              <a:rPr b="1" lang="en-US">
                <a:solidFill>
                  <a:schemeClr val="dk2"/>
                </a:solidFill>
              </a:rPr>
              <a:t>Progress Monitoring Measures </a:t>
            </a:r>
            <a:endParaRPr/>
          </a:p>
        </p:txBody>
      </p:sp>
      <p:sp>
        <p:nvSpPr>
          <p:cNvPr id="416" name="Google Shape;416;p10"/>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2"/>
              </a:buClr>
              <a:buSzPts val="2400"/>
              <a:buNone/>
            </a:pPr>
            <a:r>
              <a:rPr lang="en-US">
                <a:solidFill>
                  <a:schemeClr val="accent2"/>
                </a:solidFill>
              </a:rPr>
              <a:t>Literacy</a:t>
            </a:r>
            <a:endParaRPr/>
          </a:p>
        </p:txBody>
      </p:sp>
      <p:sp>
        <p:nvSpPr>
          <p:cNvPr id="417" name="Google Shape;417;p10"/>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 MAP Growth</a:t>
            </a:r>
            <a:endParaRPr/>
          </a:p>
          <a:p>
            <a:pPr indent="0" lvl="0" marL="0" rtl="0" algn="l">
              <a:lnSpc>
                <a:spcPct val="90000"/>
              </a:lnSpc>
              <a:spcBef>
                <a:spcPts val="1000"/>
              </a:spcBef>
              <a:spcAft>
                <a:spcPts val="0"/>
              </a:spcAft>
              <a:buClr>
                <a:schemeClr val="dk1"/>
              </a:buClr>
              <a:buSzPts val="2000"/>
              <a:buNone/>
            </a:pPr>
            <a:r>
              <a:rPr lang="en-US" sz="2000"/>
              <a:t> </a:t>
            </a:r>
            <a:endParaRPr/>
          </a:p>
          <a:p>
            <a:pPr indent="-101600" lvl="0" marL="228600" rtl="0" algn="l">
              <a:lnSpc>
                <a:spcPct val="90000"/>
              </a:lnSpc>
              <a:spcBef>
                <a:spcPts val="1000"/>
              </a:spcBef>
              <a:spcAft>
                <a:spcPts val="0"/>
              </a:spcAft>
              <a:buClr>
                <a:schemeClr val="dk1"/>
              </a:buClr>
              <a:buSzPts val="2000"/>
              <a:buNone/>
            </a:pPr>
            <a:r>
              <a:t/>
            </a:r>
            <a:endParaRPr/>
          </a:p>
        </p:txBody>
      </p:sp>
      <p:sp>
        <p:nvSpPr>
          <p:cNvPr id="418" name="Google Shape;418;p10"/>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US">
                <a:solidFill>
                  <a:schemeClr val="accent6"/>
                </a:solidFill>
              </a:rPr>
              <a:t>Numeracy</a:t>
            </a:r>
            <a:endParaRPr/>
          </a:p>
        </p:txBody>
      </p:sp>
      <p:sp>
        <p:nvSpPr>
          <p:cNvPr id="419" name="Google Shape;419;p10"/>
          <p:cNvSpPr txBox="1"/>
          <p:nvPr>
            <p:ph idx="4" type="body"/>
          </p:nvPr>
        </p:nvSpPr>
        <p:spPr>
          <a:xfrm>
            <a:off x="4453128" y="2505075"/>
            <a:ext cx="3291840"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 MAP Growth</a:t>
            </a:r>
            <a:endParaRPr/>
          </a:p>
          <a:p>
            <a:pPr indent="-101600" lvl="0" marL="228600" rtl="0" algn="l">
              <a:lnSpc>
                <a:spcPct val="90000"/>
              </a:lnSpc>
              <a:spcBef>
                <a:spcPts val="1000"/>
              </a:spcBef>
              <a:spcAft>
                <a:spcPts val="0"/>
              </a:spcAft>
              <a:buClr>
                <a:schemeClr val="dk1"/>
              </a:buClr>
              <a:buSzPts val="2000"/>
              <a:buNone/>
            </a:pPr>
            <a:r>
              <a:t/>
            </a:r>
            <a:endParaRPr/>
          </a:p>
        </p:txBody>
      </p:sp>
      <p:sp>
        <p:nvSpPr>
          <p:cNvPr id="420" name="Google Shape;420;p10"/>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3"/>
              </a:buClr>
              <a:buSzPts val="2400"/>
              <a:buNone/>
            </a:pPr>
            <a:r>
              <a:rPr lang="en-US">
                <a:solidFill>
                  <a:schemeClr val="accent3"/>
                </a:solidFill>
              </a:rPr>
              <a:t>Whole Child</a:t>
            </a:r>
            <a:endParaRPr/>
          </a:p>
        </p:txBody>
      </p:sp>
      <p:sp>
        <p:nvSpPr>
          <p:cNvPr id="421" name="Google Shape;421;p10"/>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 Weekly review of the attendance data through the lens of the Attendance committee and CARE Team</a:t>
            </a:r>
            <a:endParaRPr/>
          </a:p>
          <a:p>
            <a:pPr indent="-101600" lvl="0" marL="228600" rtl="0" algn="l">
              <a:lnSpc>
                <a:spcPct val="90000"/>
              </a:lnSpc>
              <a:spcBef>
                <a:spcPts val="1000"/>
              </a:spcBef>
              <a:spcAft>
                <a:spcPts val="0"/>
              </a:spcAft>
              <a:buClr>
                <a:schemeClr val="dk1"/>
              </a:buClr>
              <a:buSzPts val="2000"/>
              <a:buNone/>
            </a:pPr>
            <a:r>
              <a:t/>
            </a:r>
            <a:endParaRPr/>
          </a:p>
        </p:txBody>
      </p:sp>
      <p:sp>
        <p:nvSpPr>
          <p:cNvPr id="422" name="Google Shape;4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1"/>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MAP Data</a:t>
            </a:r>
            <a:endParaRPr/>
          </a:p>
        </p:txBody>
      </p:sp>
      <p:sp>
        <p:nvSpPr>
          <p:cNvPr id="428" name="Google Shape;428;p11"/>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2nd Administration</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2"/>
          <p:cNvSpPr txBox="1"/>
          <p:nvPr>
            <p:ph type="title"/>
          </p:nvPr>
        </p:nvSpPr>
        <p:spPr>
          <a:xfrm>
            <a:off x="539308" y="365125"/>
            <a:ext cx="580952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Data: Reading</a:t>
            </a:r>
            <a:endParaRPr/>
          </a:p>
        </p:txBody>
      </p:sp>
      <p:sp>
        <p:nvSpPr>
          <p:cNvPr id="434" name="Google Shape;43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35" name="Google Shape;435;p12"/>
          <p:cNvPicPr preferRelativeResize="0"/>
          <p:nvPr/>
        </p:nvPicPr>
        <p:blipFill>
          <a:blip r:embed="rId3">
            <a:alphaModFix/>
          </a:blip>
          <a:stretch>
            <a:fillRect/>
          </a:stretch>
        </p:blipFill>
        <p:spPr>
          <a:xfrm>
            <a:off x="241200" y="1815683"/>
            <a:ext cx="11222626" cy="385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3"/>
          <p:cNvSpPr txBox="1"/>
          <p:nvPr>
            <p:ph type="title"/>
          </p:nvPr>
        </p:nvSpPr>
        <p:spPr>
          <a:xfrm>
            <a:off x="539308" y="365125"/>
            <a:ext cx="580952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Data: 	Math</a:t>
            </a:r>
            <a:endParaRPr/>
          </a:p>
        </p:txBody>
      </p:sp>
      <p:sp>
        <p:nvSpPr>
          <p:cNvPr id="441" name="Google Shape;44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42" name="Google Shape;442;p13"/>
          <p:cNvPicPr preferRelativeResize="0"/>
          <p:nvPr/>
        </p:nvPicPr>
        <p:blipFill>
          <a:blip r:embed="rId3">
            <a:alphaModFix/>
          </a:blip>
          <a:stretch>
            <a:fillRect/>
          </a:stretch>
        </p:blipFill>
        <p:spPr>
          <a:xfrm>
            <a:off x="539300" y="1618300"/>
            <a:ext cx="11010424" cy="3858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1ba73d62c19_0_19"/>
          <p:cNvSpPr txBox="1"/>
          <p:nvPr>
            <p:ph type="title"/>
          </p:nvPr>
        </p:nvSpPr>
        <p:spPr>
          <a:xfrm>
            <a:off x="539308" y="365125"/>
            <a:ext cx="5809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Data: 	Foundation Skills</a:t>
            </a:r>
            <a:endParaRPr/>
          </a:p>
        </p:txBody>
      </p:sp>
      <p:sp>
        <p:nvSpPr>
          <p:cNvPr id="448" name="Google Shape;448;g1ba73d62c19_0_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49" name="Google Shape;449;g1ba73d62c19_0_19"/>
          <p:cNvPicPr preferRelativeResize="0"/>
          <p:nvPr/>
        </p:nvPicPr>
        <p:blipFill>
          <a:blip r:embed="rId3">
            <a:alphaModFix/>
          </a:blip>
          <a:stretch>
            <a:fillRect/>
          </a:stretch>
        </p:blipFill>
        <p:spPr>
          <a:xfrm>
            <a:off x="152400" y="1843225"/>
            <a:ext cx="11369951" cy="382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ba73d62c19_0_25"/>
          <p:cNvSpPr txBox="1"/>
          <p:nvPr>
            <p:ph type="title"/>
          </p:nvPr>
        </p:nvSpPr>
        <p:spPr>
          <a:xfrm>
            <a:off x="539295" y="365125"/>
            <a:ext cx="9792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Data: 	Oral Reading Fluency</a:t>
            </a:r>
            <a:endParaRPr/>
          </a:p>
        </p:txBody>
      </p:sp>
      <p:sp>
        <p:nvSpPr>
          <p:cNvPr id="455" name="Google Shape;455;g1ba73d62c19_0_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56" name="Google Shape;456;g1ba73d62c19_0_25"/>
          <p:cNvPicPr preferRelativeResize="0"/>
          <p:nvPr/>
        </p:nvPicPr>
        <p:blipFill>
          <a:blip r:embed="rId3">
            <a:alphaModFix/>
          </a:blip>
          <a:stretch>
            <a:fillRect/>
          </a:stretch>
        </p:blipFill>
        <p:spPr>
          <a:xfrm>
            <a:off x="152400" y="1843225"/>
            <a:ext cx="11405750" cy="3672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14"/>
          <p:cNvSpPr txBox="1"/>
          <p:nvPr>
            <p:ph type="title"/>
          </p:nvPr>
        </p:nvSpPr>
        <p:spPr>
          <a:xfrm>
            <a:off x="539308" y="365125"/>
            <a:ext cx="580952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Data</a:t>
            </a:r>
            <a:endParaRPr/>
          </a:p>
        </p:txBody>
      </p:sp>
      <p:sp>
        <p:nvSpPr>
          <p:cNvPr id="462" name="Google Shape;46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63" name="Google Shape;463;p14"/>
          <p:cNvPicPr preferRelativeResize="0"/>
          <p:nvPr/>
        </p:nvPicPr>
        <p:blipFill rotWithShape="1">
          <a:blip r:embed="rId3">
            <a:alphaModFix/>
          </a:blip>
          <a:srcRect b="0" l="0" r="0" t="0"/>
          <a:stretch/>
        </p:blipFill>
        <p:spPr>
          <a:xfrm>
            <a:off x="408866" y="699796"/>
            <a:ext cx="5113377" cy="5141167"/>
          </a:xfrm>
          <a:prstGeom prst="rect">
            <a:avLst/>
          </a:prstGeom>
          <a:noFill/>
          <a:ln>
            <a:noFill/>
          </a:ln>
        </p:spPr>
      </p:pic>
      <p:pic>
        <p:nvPicPr>
          <p:cNvPr id="464" name="Google Shape;464;p14"/>
          <p:cNvPicPr preferRelativeResize="0"/>
          <p:nvPr/>
        </p:nvPicPr>
        <p:blipFill rotWithShape="1">
          <a:blip r:embed="rId4">
            <a:alphaModFix/>
          </a:blip>
          <a:srcRect b="0" l="0" r="0" t="0"/>
          <a:stretch/>
        </p:blipFill>
        <p:spPr>
          <a:xfrm>
            <a:off x="5961943" y="699796"/>
            <a:ext cx="5297314" cy="5218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1ba73d62c19_0_8"/>
          <p:cNvSpPr txBox="1"/>
          <p:nvPr>
            <p:ph type="title"/>
          </p:nvPr>
        </p:nvSpPr>
        <p:spPr>
          <a:xfrm>
            <a:off x="539308" y="365125"/>
            <a:ext cx="5809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Data</a:t>
            </a:r>
            <a:endParaRPr/>
          </a:p>
        </p:txBody>
      </p:sp>
      <p:sp>
        <p:nvSpPr>
          <p:cNvPr id="470" name="Google Shape;470;g1ba73d62c19_0_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71" name="Google Shape;471;g1ba73d62c19_0_8"/>
          <p:cNvPicPr preferRelativeResize="0"/>
          <p:nvPr/>
        </p:nvPicPr>
        <p:blipFill>
          <a:blip r:embed="rId3">
            <a:alphaModFix/>
          </a:blip>
          <a:stretch>
            <a:fillRect/>
          </a:stretch>
        </p:blipFill>
        <p:spPr>
          <a:xfrm>
            <a:off x="685250" y="619650"/>
            <a:ext cx="9785057" cy="5736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1ba73d62c19_0_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77" name="Google Shape;477;g1ba73d62c19_0_1"/>
          <p:cNvPicPr preferRelativeResize="0"/>
          <p:nvPr/>
        </p:nvPicPr>
        <p:blipFill>
          <a:blip r:embed="rId3">
            <a:alphaModFix/>
          </a:blip>
          <a:stretch>
            <a:fillRect/>
          </a:stretch>
        </p:blipFill>
        <p:spPr>
          <a:xfrm>
            <a:off x="1731225" y="161875"/>
            <a:ext cx="8383100" cy="65342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83" name="Google Shape;483;p15"/>
          <p:cNvSpPr txBox="1"/>
          <p:nvPr>
            <p:ph type="title"/>
          </p:nvPr>
        </p:nvSpPr>
        <p:spPr>
          <a:xfrm>
            <a:off x="838200" y="365125"/>
            <a:ext cx="53933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latin typeface="Twentieth Century"/>
                <a:ea typeface="Twentieth Century"/>
                <a:cs typeface="Twentieth Century"/>
                <a:sym typeface="Twentieth Century"/>
              </a:rPr>
              <a:t>GO Team Discussion:</a:t>
            </a:r>
            <a:br>
              <a:rPr b="1" lang="en-US">
                <a:solidFill>
                  <a:schemeClr val="dk2"/>
                </a:solidFill>
                <a:latin typeface="Twentieth Century"/>
                <a:ea typeface="Twentieth Century"/>
                <a:cs typeface="Twentieth Century"/>
                <a:sym typeface="Twentieth Century"/>
              </a:rPr>
            </a:br>
            <a:r>
              <a:rPr b="1" lang="en-US">
                <a:solidFill>
                  <a:schemeClr val="dk2"/>
                </a:solidFill>
                <a:latin typeface="Twentieth Century"/>
                <a:ea typeface="Twentieth Century"/>
                <a:cs typeface="Twentieth Century"/>
                <a:sym typeface="Twentieth Century"/>
              </a:rPr>
              <a:t>Data Protocol</a:t>
            </a:r>
            <a:endParaRPr/>
          </a:p>
        </p:txBody>
      </p:sp>
      <p:sp>
        <p:nvSpPr>
          <p:cNvPr id="484" name="Google Shape;484;p15"/>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85" name="Google Shape;485;p15"/>
          <p:cNvSpPr txBox="1"/>
          <p:nvPr/>
        </p:nvSpPr>
        <p:spPr>
          <a:xfrm>
            <a:off x="832725" y="2055813"/>
            <a:ext cx="5393361" cy="4351338"/>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rgbClr val="000000"/>
              </a:buClr>
              <a:buSzPts val="3200"/>
              <a:buFont typeface="Arial"/>
              <a:buChar char="•"/>
            </a:pPr>
            <a:r>
              <a:rPr b="0" i="0" lang="en-US" sz="3200" u="none" cap="none" strike="noStrike">
                <a:solidFill>
                  <a:srgbClr val="000000"/>
                </a:solidFill>
                <a:latin typeface="Avenir"/>
                <a:ea typeface="Avenir"/>
                <a:cs typeface="Avenir"/>
                <a:sym typeface="Avenir"/>
              </a:rPr>
              <a:t>What do you notice?</a:t>
            </a:r>
            <a:endParaRPr/>
          </a:p>
          <a:p>
            <a:pPr indent="-25400" lvl="0" marL="285750" marR="0" rtl="0" algn="l">
              <a:lnSpc>
                <a:spcPct val="90000"/>
              </a:lnSpc>
              <a:spcBef>
                <a:spcPts val="1200"/>
              </a:spcBef>
              <a:spcAft>
                <a:spcPts val="0"/>
              </a:spcAft>
              <a:buClr>
                <a:schemeClr val="dk1"/>
              </a:buClr>
              <a:buSzPts val="3200"/>
              <a:buFont typeface="Arial"/>
              <a:buNone/>
            </a:pPr>
            <a:r>
              <a:t/>
            </a:r>
            <a:endParaRPr b="0" i="0" sz="3200" u="none" cap="none" strike="noStrike">
              <a:solidFill>
                <a:srgbClr val="000000"/>
              </a:solidFill>
              <a:latin typeface="Avenir"/>
              <a:ea typeface="Avenir"/>
              <a:cs typeface="Avenir"/>
              <a:sym typeface="Avenir"/>
            </a:endParaRPr>
          </a:p>
          <a:p>
            <a:pPr indent="-228600" lvl="0" marL="285750" marR="0" rtl="0" algn="l">
              <a:lnSpc>
                <a:spcPct val="90000"/>
              </a:lnSpc>
              <a:spcBef>
                <a:spcPts val="1200"/>
              </a:spcBef>
              <a:spcAft>
                <a:spcPts val="0"/>
              </a:spcAft>
              <a:buClr>
                <a:srgbClr val="000000"/>
              </a:buClr>
              <a:buSzPts val="3200"/>
              <a:buFont typeface="Arial"/>
              <a:buChar char="•"/>
            </a:pPr>
            <a:r>
              <a:rPr b="0" i="0" lang="en-US" sz="3200" u="none" cap="none" strike="noStrike">
                <a:solidFill>
                  <a:srgbClr val="000000"/>
                </a:solidFill>
                <a:latin typeface="Avenir"/>
                <a:ea typeface="Avenir"/>
                <a:cs typeface="Avenir"/>
                <a:sym typeface="Avenir"/>
              </a:rPr>
              <a:t>What are your wonderings?</a:t>
            </a:r>
            <a:endParaRPr/>
          </a:p>
          <a:p>
            <a:pPr indent="-25400" lvl="0" marL="285750" marR="0" rtl="0" algn="l">
              <a:lnSpc>
                <a:spcPct val="90000"/>
              </a:lnSpc>
              <a:spcBef>
                <a:spcPts val="1200"/>
              </a:spcBef>
              <a:spcAft>
                <a:spcPts val="0"/>
              </a:spcAft>
              <a:buClr>
                <a:schemeClr val="dk1"/>
              </a:buClr>
              <a:buSzPts val="3200"/>
              <a:buFont typeface="Arial"/>
              <a:buNone/>
            </a:pPr>
            <a:r>
              <a:t/>
            </a:r>
            <a:endParaRPr b="0" i="0" sz="3200" u="none" cap="none" strike="noStrike">
              <a:solidFill>
                <a:srgbClr val="000000"/>
              </a:solidFill>
              <a:latin typeface="Avenir"/>
              <a:ea typeface="Avenir"/>
              <a:cs typeface="Avenir"/>
              <a:sym typeface="Avenir"/>
            </a:endParaRPr>
          </a:p>
          <a:p>
            <a:pPr indent="-228600" lvl="0" marL="285750" marR="0" rtl="0" algn="l">
              <a:lnSpc>
                <a:spcPct val="90000"/>
              </a:lnSpc>
              <a:spcBef>
                <a:spcPts val="1200"/>
              </a:spcBef>
              <a:spcAft>
                <a:spcPts val="0"/>
              </a:spcAft>
              <a:buClr>
                <a:srgbClr val="000000"/>
              </a:buClr>
              <a:buSzPts val="3200"/>
              <a:buFont typeface="Arial"/>
              <a:buChar char="•"/>
            </a:pPr>
            <a:r>
              <a:rPr b="0" i="0" lang="en-US" sz="3200" u="none" cap="none" strike="noStrike">
                <a:solidFill>
                  <a:srgbClr val="000000"/>
                </a:solidFill>
                <a:latin typeface="Avenir"/>
                <a:ea typeface="Avenir"/>
                <a:cs typeface="Avenir"/>
                <a:sym typeface="Avenir"/>
              </a:rPr>
              <a:t>What additional questions do you have?</a:t>
            </a:r>
            <a:endParaRPr/>
          </a:p>
        </p:txBody>
      </p:sp>
      <p:sp>
        <p:nvSpPr>
          <p:cNvPr id="486" name="Google Shape;486;p15"/>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descr="Help" id="487" name="Google Shape;487;p15"/>
          <p:cNvPicPr preferRelativeResize="0"/>
          <p:nvPr/>
        </p:nvPicPr>
        <p:blipFill rotWithShape="1">
          <a:blip r:embed="rId3">
            <a:alphaModFix/>
          </a:blip>
          <a:srcRect b="0" l="0" r="0" t="0"/>
          <a:stretch/>
        </p:blipFill>
        <p:spPr>
          <a:xfrm>
            <a:off x="7887184" y="1216485"/>
            <a:ext cx="3781051" cy="378105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488" name="Google Shape;488;p15"/>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cxnSp>
        <p:nvCxnSpPr>
          <p:cNvPr id="489" name="Google Shape;489;p15"/>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490" name="Google Shape;490;p15"/>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91" name="Google Shape;491;p15"/>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92" name="Google Shape;492;p15"/>
          <p:cNvSpPr txBox="1"/>
          <p:nvPr>
            <p:ph idx="12" type="sldNum"/>
          </p:nvPr>
        </p:nvSpPr>
        <p:spPr>
          <a:xfrm>
            <a:off x="10030244" y="6356350"/>
            <a:ext cx="1323555"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888888"/>
              </a:buClr>
              <a:buSzPts val="1200"/>
              <a:buFont typeface="Avenir"/>
              <a:buNone/>
            </a:pPr>
            <a:fld id="{00000000-1234-1234-1234-123412341234}" type="slidenum">
              <a:rPr b="0" i="0" lang="en-US" sz="1200" u="none" cap="none" strike="noStrike">
                <a:solidFill>
                  <a:srgbClr val="888888"/>
                </a:solidFill>
                <a:latin typeface="Avenir"/>
                <a:ea typeface="Avenir"/>
                <a:cs typeface="Avenir"/>
                <a:sym typeface="Avenir"/>
              </a:rPr>
              <a:t>‹#›</a:t>
            </a:fld>
            <a:endParaRPr b="0" i="0" sz="1200" u="none" cap="none" strike="noStrike">
              <a:solidFill>
                <a:srgbClr val="888888"/>
              </a:solidFill>
              <a:latin typeface="Avenir"/>
              <a:ea typeface="Avenir"/>
              <a:cs typeface="Avenir"/>
              <a:sym typeface="Avenir"/>
            </a:endParaRPr>
          </a:p>
        </p:txBody>
      </p:sp>
      <p:sp>
        <p:nvSpPr>
          <p:cNvPr id="493" name="Google Shape;493;p15"/>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2"/>
          <p:cNvPicPr preferRelativeResize="0"/>
          <p:nvPr>
            <p:ph idx="2" type="pic"/>
          </p:nvPr>
        </p:nvPicPr>
        <p:blipFill rotWithShape="1">
          <a:blip r:embed="rId3">
            <a:alphaModFix/>
          </a:blip>
          <a:srcRect b="16710" l="0" r="0" t="16710"/>
          <a:stretch/>
        </p:blipFill>
        <p:spPr>
          <a:xfrm>
            <a:off x="7200479" y="1150210"/>
            <a:ext cx="2207046" cy="2204178"/>
          </a:xfrm>
          <a:prstGeom prst="rect">
            <a:avLst/>
          </a:prstGeom>
          <a:noFill/>
          <a:ln>
            <a:noFill/>
          </a:ln>
        </p:spPr>
      </p:pic>
      <p:pic>
        <p:nvPicPr>
          <p:cNvPr id="312" name="Google Shape;312;p2"/>
          <p:cNvPicPr preferRelativeResize="0"/>
          <p:nvPr>
            <p:ph idx="3" type="pic"/>
          </p:nvPr>
        </p:nvPicPr>
        <p:blipFill rotWithShape="1">
          <a:blip r:embed="rId4">
            <a:alphaModFix/>
          </a:blip>
          <a:srcRect b="0" l="16667" r="16666" t="0"/>
          <a:stretch/>
        </p:blipFill>
        <p:spPr>
          <a:xfrm>
            <a:off x="8444632" y="2579683"/>
            <a:ext cx="3096807" cy="3096807"/>
          </a:xfrm>
          <a:prstGeom prst="rect">
            <a:avLst/>
          </a:prstGeom>
          <a:noFill/>
          <a:ln>
            <a:noFill/>
          </a:ln>
        </p:spPr>
      </p:pic>
      <p:sp>
        <p:nvSpPr>
          <p:cNvPr id="313" name="Google Shape;313;p2"/>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Where We Are</a:t>
            </a:r>
            <a:endParaRPr/>
          </a:p>
        </p:txBody>
      </p:sp>
      <p:sp>
        <p:nvSpPr>
          <p:cNvPr id="314" name="Google Shape;314;p2"/>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7" name="Shape 497"/>
        <p:cNvGrpSpPr/>
        <p:nvPr/>
      </p:nvGrpSpPr>
      <p:grpSpPr>
        <a:xfrm>
          <a:off x="0" y="0"/>
          <a:ext cx="0" cy="0"/>
          <a:chOff x="0" y="0"/>
          <a:chExt cx="0" cy="0"/>
        </a:xfrm>
      </p:grpSpPr>
      <p:pic>
        <p:nvPicPr>
          <p:cNvPr descr="boy playing in playground in front of apartment building&#10;" id="498" name="Google Shape;498;p16"/>
          <p:cNvPicPr preferRelativeResize="0"/>
          <p:nvPr>
            <p:ph idx="2" type="pic"/>
          </p:nvPr>
        </p:nvPicPr>
        <p:blipFill rotWithShape="1">
          <a:blip r:embed="rId3">
            <a:alphaModFix/>
          </a:blip>
          <a:srcRect b="0" l="0" r="0" t="0"/>
          <a:stretch/>
        </p:blipFill>
        <p:spPr>
          <a:xfrm>
            <a:off x="0" y="1"/>
            <a:ext cx="12192000" cy="6858000"/>
          </a:xfrm>
          <a:prstGeom prst="rect">
            <a:avLst/>
          </a:prstGeom>
          <a:noFill/>
          <a:ln>
            <a:noFill/>
          </a:ln>
        </p:spPr>
      </p:pic>
      <p:sp>
        <p:nvSpPr>
          <p:cNvPr id="499" name="Google Shape;499;p16"/>
          <p:cNvSpPr txBox="1"/>
          <p:nvPr>
            <p:ph type="title"/>
          </p:nvPr>
        </p:nvSpPr>
        <p:spPr>
          <a:xfrm>
            <a:off x="3111500" y="370600"/>
            <a:ext cx="5923842" cy="5923842"/>
          </a:xfrm>
          <a:prstGeom prst="rect">
            <a:avLst/>
          </a:prstGeom>
          <a:solidFill>
            <a:schemeClr val="lt1">
              <a:alpha val="94901"/>
            </a:schemeClr>
          </a:solidFill>
          <a:ln>
            <a:noFill/>
          </a:ln>
        </p:spPr>
        <p:txBody>
          <a:bodyPr anchorCtr="0" anchor="b" bIns="2331700" lIns="457200" spcFirstLastPara="1" rIns="457200" wrap="square" tIns="45700">
            <a:noAutofit/>
          </a:bodyPr>
          <a:lstStyle/>
          <a:p>
            <a:pPr indent="0" lvl="0" marL="0" rtl="0" algn="ctr">
              <a:lnSpc>
                <a:spcPct val="90000"/>
              </a:lnSpc>
              <a:spcBef>
                <a:spcPts val="0"/>
              </a:spcBef>
              <a:spcAft>
                <a:spcPts val="0"/>
              </a:spcAft>
              <a:buClr>
                <a:schemeClr val="dk1"/>
              </a:buClr>
              <a:buSzPts val="3200"/>
              <a:buFont typeface="Twentieth Century"/>
              <a:buNone/>
            </a:pPr>
            <a:r>
              <a:rPr lang="en-US" sz="3200"/>
              <a:t>Strategic planning will help you fully uncover your available options, set priorities for them, and define the methods to achieve them.</a:t>
            </a:r>
            <a:endParaRPr/>
          </a:p>
        </p:txBody>
      </p:sp>
      <p:sp>
        <p:nvSpPr>
          <p:cNvPr id="500" name="Google Shape;500;p16"/>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Robert J. Mckain</a:t>
            </a:r>
            <a:endParaRPr/>
          </a:p>
          <a:p>
            <a:pPr indent="0" lvl="0" marL="0" rtl="0" algn="ctr">
              <a:lnSpc>
                <a:spcPct val="90000"/>
              </a:lnSpc>
              <a:spcBef>
                <a:spcPts val="1000"/>
              </a:spcBef>
              <a:spcAft>
                <a:spcPts val="0"/>
              </a:spcAft>
              <a:buClr>
                <a:schemeClr val="dk1"/>
              </a:buClr>
              <a:buSzPts val="2400"/>
              <a:buNone/>
            </a:pPr>
            <a:r>
              <a:t/>
            </a:r>
            <a:endParaRPr/>
          </a:p>
        </p:txBody>
      </p:sp>
      <p:sp>
        <p:nvSpPr>
          <p:cNvPr id="501" name="Google Shape;501;p16"/>
          <p:cNvSpPr/>
          <p:nvPr/>
        </p:nvSpPr>
        <p:spPr>
          <a:xfrm flipH="1" rot="-1433260">
            <a:off x="2607299" y="8363"/>
            <a:ext cx="6816262" cy="6816262"/>
          </a:xfrm>
          <a:prstGeom prst="arc">
            <a:avLst>
              <a:gd fmla="val 16200000" name="adj1"/>
              <a:gd fmla="val 20401595"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02" name="Google Shape;502;p16"/>
          <p:cNvSpPr/>
          <p:nvPr/>
        </p:nvSpPr>
        <p:spPr>
          <a:xfrm>
            <a:off x="8153400" y="4609861"/>
            <a:ext cx="873032" cy="84934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03" name="Google Shape;503;p16"/>
          <p:cNvSpPr txBox="1"/>
          <p:nvPr>
            <p:ph idx="4294967295"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en-US" sz="1200" u="none" cap="none" strike="noStrike">
                <a:solidFill>
                  <a:srgbClr val="888888"/>
                </a:solidFill>
                <a:latin typeface="Calibri"/>
                <a:ea typeface="Calibri"/>
                <a:cs typeface="Calibri"/>
                <a:sym typeface="Calibri"/>
              </a:rPr>
              <a:t>9/3/20XX</a:t>
            </a:r>
            <a:endParaRPr/>
          </a:p>
        </p:txBody>
      </p:sp>
      <p:sp>
        <p:nvSpPr>
          <p:cNvPr id="504" name="Google Shape;50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7"/>
          <p:cNvSpPr txBox="1"/>
          <p:nvPr>
            <p:ph type="ctrTitle"/>
          </p:nvPr>
        </p:nvSpPr>
        <p:spPr>
          <a:xfrm>
            <a:off x="928212" y="2235200"/>
            <a:ext cx="6245912" cy="238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t>Strategic Plan Progress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8"/>
          <p:cNvSpPr txBox="1"/>
          <p:nvPr/>
        </p:nvSpPr>
        <p:spPr>
          <a:xfrm>
            <a:off x="1524000" y="1803119"/>
            <a:ext cx="1837800" cy="553968"/>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1" lang="en-US" sz="1200" u="none" cap="none" strike="noStrike">
                <a:solidFill>
                  <a:srgbClr val="151515"/>
                </a:solidFill>
                <a:latin typeface="Calibri"/>
                <a:ea typeface="Calibri"/>
                <a:cs typeface="Calibri"/>
                <a:sym typeface="Calibri"/>
              </a:rPr>
              <a:t>APS Strategic Priorities &amp; Initiatives</a:t>
            </a:r>
            <a:endParaRPr b="1" i="1" sz="200" u="none" cap="none" strike="noStrike">
              <a:solidFill>
                <a:srgbClr val="151515"/>
              </a:solidFill>
              <a:latin typeface="Calibri"/>
              <a:ea typeface="Calibri"/>
              <a:cs typeface="Calibri"/>
              <a:sym typeface="Calibri"/>
            </a:endParaRPr>
          </a:p>
        </p:txBody>
      </p:sp>
      <p:sp>
        <p:nvSpPr>
          <p:cNvPr id="516" name="Google Shape;516;p18"/>
          <p:cNvSpPr/>
          <p:nvPr/>
        </p:nvSpPr>
        <p:spPr>
          <a:xfrm>
            <a:off x="7601725" y="2461073"/>
            <a:ext cx="2585100" cy="10347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1000" u="none" cap="none" strike="noStrike">
              <a:solidFill>
                <a:srgbClr val="000000"/>
              </a:solidFill>
              <a:latin typeface="Calibri"/>
              <a:ea typeface="Calibri"/>
              <a:cs typeface="Calibri"/>
              <a:sym typeface="Calibri"/>
            </a:endParaRPr>
          </a:p>
        </p:txBody>
      </p:sp>
      <p:sp>
        <p:nvSpPr>
          <p:cNvPr id="517" name="Google Shape;517;p18"/>
          <p:cNvSpPr/>
          <p:nvPr/>
        </p:nvSpPr>
        <p:spPr>
          <a:xfrm>
            <a:off x="7601718" y="3630922"/>
            <a:ext cx="2585126" cy="477000"/>
          </a:xfrm>
          <a:prstGeom prst="rect">
            <a:avLst/>
          </a:prstGeom>
          <a:solidFill>
            <a:srgbClr val="DDEA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-Safety patrol/Restorative student leaders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-Restorative practice committee/Coach next year</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-Develop student clubs with clear objectives </a:t>
            </a:r>
            <a:endParaRPr b="0" i="0" sz="800" u="none" cap="none" strike="noStrike">
              <a:solidFill>
                <a:srgbClr val="000000"/>
              </a:solidFill>
              <a:latin typeface="Arial"/>
              <a:ea typeface="Arial"/>
              <a:cs typeface="Arial"/>
              <a:sym typeface="Arial"/>
            </a:endParaRPr>
          </a:p>
        </p:txBody>
      </p:sp>
      <p:sp>
        <p:nvSpPr>
          <p:cNvPr id="518" name="Google Shape;518;p18"/>
          <p:cNvSpPr/>
          <p:nvPr/>
        </p:nvSpPr>
        <p:spPr>
          <a:xfrm>
            <a:off x="7601725" y="4416403"/>
            <a:ext cx="2585100" cy="938700"/>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-IB Training</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-Create pipeline for aspiring leaders through flexible master teacher teams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-Differentiated professional learning &amp; vertical monthly Teaming</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-Clearly flesh out new teacher mentor program (Teacher rounds)</a:t>
            </a:r>
            <a:endParaRPr b="0" i="0" sz="800" u="none" cap="none" strike="noStrike">
              <a:solidFill>
                <a:srgbClr val="000000"/>
              </a:solidFill>
              <a:latin typeface="Arial"/>
              <a:ea typeface="Arial"/>
              <a:cs typeface="Arial"/>
              <a:sym typeface="Arial"/>
            </a:endParaRPr>
          </a:p>
        </p:txBody>
      </p:sp>
      <p:sp>
        <p:nvSpPr>
          <p:cNvPr id="519" name="Google Shape;519;p18"/>
          <p:cNvSpPr/>
          <p:nvPr/>
        </p:nvSpPr>
        <p:spPr>
          <a:xfrm>
            <a:off x="7601718" y="5653034"/>
            <a:ext cx="2585126" cy="708000"/>
          </a:xfrm>
          <a:prstGeom prst="rect">
            <a:avLst/>
          </a:pr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-Monthly community engagement </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Community coffees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-Student-Led restorative practice group</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Quarterly student learning showcase</a:t>
            </a:r>
            <a:endParaRPr b="0" i="0" sz="800" u="none" cap="none" strike="noStrike">
              <a:solidFill>
                <a:srgbClr val="000000"/>
              </a:solidFill>
              <a:latin typeface="Arial"/>
              <a:ea typeface="Arial"/>
              <a:cs typeface="Arial"/>
              <a:sym typeface="Arial"/>
            </a:endParaRPr>
          </a:p>
        </p:txBody>
      </p:sp>
      <p:sp>
        <p:nvSpPr>
          <p:cNvPr id="520" name="Google Shape;520;p18"/>
          <p:cNvSpPr txBox="1"/>
          <p:nvPr/>
        </p:nvSpPr>
        <p:spPr>
          <a:xfrm>
            <a:off x="5111141" y="22257"/>
            <a:ext cx="1837800" cy="831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i="0" lang="en-US" sz="1400" u="none" cap="none" strike="noStrike">
                <a:solidFill>
                  <a:srgbClr val="151515"/>
                </a:solidFill>
                <a:latin typeface="Calibri"/>
                <a:ea typeface="Calibri"/>
                <a:cs typeface="Calibri"/>
                <a:sym typeface="Calibri"/>
              </a:rPr>
              <a:t>F. A. Toomer</a:t>
            </a:r>
            <a:endParaRPr b="1" i="0" sz="1400" u="none" cap="none" strike="noStrike">
              <a:solidFill>
                <a:srgbClr val="151515"/>
              </a:solidFill>
              <a:latin typeface="Calibri"/>
              <a:ea typeface="Calibri"/>
              <a:cs typeface="Calibri"/>
              <a:sym typeface="Calibri"/>
            </a:endParaRPr>
          </a:p>
          <a:p>
            <a:pPr indent="0" lvl="0" marL="0" marR="0" rtl="0" algn="ctr">
              <a:spcBef>
                <a:spcPts val="0"/>
              </a:spcBef>
              <a:spcAft>
                <a:spcPts val="0"/>
              </a:spcAft>
              <a:buNone/>
            </a:pPr>
            <a:r>
              <a:rPr b="1" i="0" lang="en-US" sz="1400" u="none" cap="none" strike="noStrike">
                <a:solidFill>
                  <a:srgbClr val="151515"/>
                </a:solidFill>
                <a:latin typeface="Calibri"/>
                <a:ea typeface="Calibri"/>
                <a:cs typeface="Calibri"/>
                <a:sym typeface="Calibri"/>
              </a:rPr>
              <a:t>Strategic Plan</a:t>
            </a:r>
            <a:endParaRPr b="1" i="0" sz="1400" u="none" cap="none" strike="noStrike">
              <a:solidFill>
                <a:srgbClr val="151515"/>
              </a:solidFill>
              <a:latin typeface="Calibri"/>
              <a:ea typeface="Calibri"/>
              <a:cs typeface="Calibri"/>
              <a:sym typeface="Calibri"/>
            </a:endParaRPr>
          </a:p>
          <a:p>
            <a:pPr indent="0" lvl="0" marL="0" marR="0" rtl="0" algn="ctr">
              <a:spcBef>
                <a:spcPts val="0"/>
              </a:spcBef>
              <a:spcAft>
                <a:spcPts val="0"/>
              </a:spcAft>
              <a:buNone/>
            </a:pPr>
            <a:r>
              <a:rPr b="1" i="0" lang="en-US" sz="1400" u="none" cap="none" strike="noStrike">
                <a:solidFill>
                  <a:srgbClr val="151515"/>
                </a:solidFill>
                <a:latin typeface="Calibri"/>
                <a:ea typeface="Calibri"/>
                <a:cs typeface="Calibri"/>
                <a:sym typeface="Calibri"/>
              </a:rPr>
              <a:t>2021-2025</a:t>
            </a:r>
            <a:endParaRPr b="1" i="0" sz="1400" u="none" cap="none" strike="noStrike">
              <a:solidFill>
                <a:srgbClr val="151515"/>
              </a:solidFill>
              <a:latin typeface="Calibri"/>
              <a:ea typeface="Calibri"/>
              <a:cs typeface="Calibri"/>
              <a:sym typeface="Calibri"/>
            </a:endParaRPr>
          </a:p>
        </p:txBody>
      </p:sp>
      <p:sp>
        <p:nvSpPr>
          <p:cNvPr id="521" name="Google Shape;521;p18"/>
          <p:cNvSpPr txBox="1"/>
          <p:nvPr/>
        </p:nvSpPr>
        <p:spPr>
          <a:xfrm>
            <a:off x="1516899" y="605904"/>
            <a:ext cx="1837698" cy="36930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1" lang="en-US" sz="1200" u="none" cap="none" strike="noStrike">
                <a:solidFill>
                  <a:srgbClr val="151515"/>
                </a:solidFill>
                <a:latin typeface="Calibri"/>
                <a:ea typeface="Calibri"/>
                <a:cs typeface="Calibri"/>
                <a:sym typeface="Calibri"/>
              </a:rPr>
              <a:t>SMART Goals</a:t>
            </a:r>
            <a:endParaRPr b="1" i="1" sz="200" u="none" cap="none" strike="noStrike">
              <a:solidFill>
                <a:srgbClr val="151515"/>
              </a:solidFill>
              <a:latin typeface="Calibri"/>
              <a:ea typeface="Calibri"/>
              <a:cs typeface="Calibri"/>
              <a:sym typeface="Calibri"/>
            </a:endParaRPr>
          </a:p>
        </p:txBody>
      </p:sp>
      <p:sp>
        <p:nvSpPr>
          <p:cNvPr id="522" name="Google Shape;522;p18"/>
          <p:cNvSpPr txBox="1"/>
          <p:nvPr/>
        </p:nvSpPr>
        <p:spPr>
          <a:xfrm>
            <a:off x="7520766" y="1786689"/>
            <a:ext cx="1837800" cy="36930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1" lang="en-US" sz="1200" u="none" cap="none" strike="noStrike">
                <a:solidFill>
                  <a:srgbClr val="151515"/>
                </a:solidFill>
                <a:latin typeface="Calibri"/>
                <a:ea typeface="Calibri"/>
                <a:cs typeface="Calibri"/>
                <a:sym typeface="Calibri"/>
              </a:rPr>
              <a:t>School Strategies</a:t>
            </a:r>
            <a:endParaRPr b="1" i="1" sz="200" u="none" cap="none" strike="noStrike">
              <a:solidFill>
                <a:srgbClr val="151515"/>
              </a:solidFill>
              <a:latin typeface="Calibri"/>
              <a:ea typeface="Calibri"/>
              <a:cs typeface="Calibri"/>
              <a:sym typeface="Calibri"/>
            </a:endParaRPr>
          </a:p>
        </p:txBody>
      </p:sp>
      <p:sp>
        <p:nvSpPr>
          <p:cNvPr id="523" name="Google Shape;523;p18"/>
          <p:cNvSpPr/>
          <p:nvPr/>
        </p:nvSpPr>
        <p:spPr>
          <a:xfrm>
            <a:off x="2121397" y="910254"/>
            <a:ext cx="2468880" cy="794116"/>
          </a:xfrm>
          <a:prstGeom prst="rect">
            <a:avLst/>
          </a:prstGeom>
          <a:solidFill>
            <a:schemeClr val="lt1"/>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0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US" sz="1000" u="none" cap="none" strike="noStrike">
                <a:solidFill>
                  <a:srgbClr val="000000"/>
                </a:solidFill>
                <a:latin typeface="Arial"/>
                <a:ea typeface="Arial"/>
                <a:cs typeface="Arial"/>
                <a:sym typeface="Arial"/>
              </a:rPr>
              <a:t>Reading</a:t>
            </a:r>
            <a:endParaRPr b="1" i="0" sz="10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000" u="none" cap="none" strike="noStrike">
                <a:solidFill>
                  <a:srgbClr val="000000"/>
                </a:solidFill>
                <a:latin typeface="Arial"/>
                <a:ea typeface="Arial"/>
                <a:cs typeface="Arial"/>
                <a:sym typeface="Arial"/>
              </a:rPr>
              <a:t>Increase the % of grades 3-5 students scoring proficient or above in reading from 25% to 35% by 2025</a:t>
            </a:r>
            <a:br>
              <a:rPr b="0" i="0" lang="en-US" sz="1000" u="none" cap="none" strike="noStrike">
                <a:solidFill>
                  <a:srgbClr val="000000"/>
                </a:solidFill>
                <a:latin typeface="Arial"/>
                <a:ea typeface="Arial"/>
                <a:cs typeface="Arial"/>
                <a:sym typeface="Arial"/>
              </a:rPr>
            </a:br>
            <a:endParaRPr b="0" i="0" sz="1000" u="none" cap="none" strike="noStrike">
              <a:solidFill>
                <a:srgbClr val="000000"/>
              </a:solidFill>
              <a:latin typeface="Calibri"/>
              <a:ea typeface="Calibri"/>
              <a:cs typeface="Calibri"/>
              <a:sym typeface="Calibri"/>
            </a:endParaRPr>
          </a:p>
        </p:txBody>
      </p:sp>
      <p:sp>
        <p:nvSpPr>
          <p:cNvPr id="524" name="Google Shape;524;p18"/>
          <p:cNvSpPr/>
          <p:nvPr/>
        </p:nvSpPr>
        <p:spPr>
          <a:xfrm>
            <a:off x="4851038" y="920870"/>
            <a:ext cx="2468880" cy="780410"/>
          </a:xfrm>
          <a:prstGeom prst="rect">
            <a:avLst/>
          </a:prstGeom>
          <a:solidFill>
            <a:schemeClr val="lt1"/>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000" u="none" cap="none" strike="noStrike">
                <a:solidFill>
                  <a:srgbClr val="000000"/>
                </a:solidFill>
                <a:latin typeface="Arial"/>
                <a:ea typeface="Arial"/>
                <a:cs typeface="Arial"/>
                <a:sym typeface="Arial"/>
              </a:rPr>
              <a:t>Math</a:t>
            </a:r>
            <a:endParaRPr b="0"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cap="none" strike="noStrike">
                <a:solidFill>
                  <a:srgbClr val="000000"/>
                </a:solidFill>
                <a:latin typeface="Arial"/>
                <a:ea typeface="Arial"/>
                <a:cs typeface="Arial"/>
                <a:sym typeface="Arial"/>
              </a:rPr>
              <a:t>Increase the % of grades 3-5 students scoring proficient or above in math from 25% to 35% by</a:t>
            </a:r>
            <a:r>
              <a:rPr b="0" i="0" lang="en-US" sz="1000" u="none" cap="none" strike="noStrike">
                <a:solidFill>
                  <a:srgbClr val="000000"/>
                </a:solidFill>
                <a:highlight>
                  <a:schemeClr val="lt1"/>
                </a:highlight>
                <a:latin typeface="Arial"/>
                <a:ea typeface="Arial"/>
                <a:cs typeface="Arial"/>
                <a:sym typeface="Arial"/>
              </a:rPr>
              <a:t> 2025</a:t>
            </a:r>
            <a:endParaRPr b="0" i="0" sz="1000" u="none" cap="none" strike="noStrike">
              <a:solidFill>
                <a:srgbClr val="000000"/>
              </a:solidFill>
              <a:highlight>
                <a:schemeClr val="lt1"/>
              </a:highlight>
              <a:latin typeface="Calibri"/>
              <a:ea typeface="Calibri"/>
              <a:cs typeface="Calibri"/>
              <a:sym typeface="Calibri"/>
            </a:endParaRPr>
          </a:p>
        </p:txBody>
      </p:sp>
      <p:sp>
        <p:nvSpPr>
          <p:cNvPr id="525" name="Google Shape;525;p18"/>
          <p:cNvSpPr/>
          <p:nvPr/>
        </p:nvSpPr>
        <p:spPr>
          <a:xfrm>
            <a:off x="7601723" y="926709"/>
            <a:ext cx="2468880" cy="780410"/>
          </a:xfrm>
          <a:prstGeom prst="rect">
            <a:avLst/>
          </a:prstGeom>
          <a:solidFill>
            <a:schemeClr val="lt1"/>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000" u="none" cap="none" strike="noStrike">
                <a:solidFill>
                  <a:srgbClr val="000000"/>
                </a:solidFill>
                <a:latin typeface="Arial"/>
                <a:ea typeface="Arial"/>
                <a:cs typeface="Arial"/>
                <a:sym typeface="Arial"/>
              </a:rPr>
              <a:t>Attendance</a:t>
            </a:r>
            <a:endParaRPr b="0"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900" u="none" cap="none" strike="noStrike">
                <a:solidFill>
                  <a:srgbClr val="000000"/>
                </a:solidFill>
                <a:latin typeface="Arial"/>
                <a:ea typeface="Arial"/>
                <a:cs typeface="Arial"/>
                <a:sym typeface="Arial"/>
              </a:rPr>
              <a:t>By May 2023, our percentage of students meeting CCRPI criteria will increase from 53.6% to 58.3%  as indicated on APS graphs and infinite campus</a:t>
            </a:r>
            <a:r>
              <a:rPr b="1" i="0" lang="en-US" sz="1000" u="none" cap="none" strike="noStrike">
                <a:solidFill>
                  <a:srgbClr val="000000"/>
                </a:solidFill>
                <a:latin typeface="Arial"/>
                <a:ea typeface="Arial"/>
                <a:cs typeface="Arial"/>
                <a:sym typeface="Arial"/>
              </a:rPr>
              <a:t>.</a:t>
            </a:r>
            <a:r>
              <a:rPr b="0" i="0" lang="en-US" sz="1000" u="none" cap="none" strike="noStrike">
                <a:solidFill>
                  <a:srgbClr val="000000"/>
                </a:solidFill>
                <a:latin typeface="Arial"/>
                <a:ea typeface="Arial"/>
                <a:cs typeface="Arial"/>
                <a:sym typeface="Arial"/>
              </a:rPr>
              <a:t>​</a:t>
            </a:r>
            <a:endParaRPr b="0" i="0" sz="1000" u="none" cap="none" strike="noStrike">
              <a:solidFill>
                <a:srgbClr val="000000"/>
              </a:solidFill>
              <a:highlight>
                <a:schemeClr val="lt1"/>
              </a:highlight>
              <a:latin typeface="Calibri"/>
              <a:ea typeface="Calibri"/>
              <a:cs typeface="Calibri"/>
              <a:sym typeface="Calibri"/>
            </a:endParaRPr>
          </a:p>
        </p:txBody>
      </p:sp>
      <p:sp>
        <p:nvSpPr>
          <p:cNvPr id="526" name="Google Shape;5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rgbClr val="000000"/>
                </a:solidFill>
                <a:latin typeface="Verdana"/>
                <a:ea typeface="Verdana"/>
                <a:cs typeface="Verdana"/>
                <a:sym typeface="Verdana"/>
              </a:rPr>
              <a:t>‹#›</a:t>
            </a:fld>
            <a:endParaRPr sz="1000">
              <a:solidFill>
                <a:srgbClr val="000000"/>
              </a:solidFill>
              <a:latin typeface="Verdana"/>
              <a:ea typeface="Verdana"/>
              <a:cs typeface="Verdana"/>
              <a:sym typeface="Verdana"/>
            </a:endParaRPr>
          </a:p>
        </p:txBody>
      </p:sp>
      <p:sp>
        <p:nvSpPr>
          <p:cNvPr id="527" name="Google Shape;527;p18"/>
          <p:cNvSpPr txBox="1"/>
          <p:nvPr/>
        </p:nvSpPr>
        <p:spPr>
          <a:xfrm>
            <a:off x="3526923" y="1808081"/>
            <a:ext cx="1837800" cy="36930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1" lang="en-US" sz="1200" u="none" cap="none" strike="noStrike">
                <a:solidFill>
                  <a:srgbClr val="151515"/>
                </a:solidFill>
                <a:latin typeface="Calibri"/>
                <a:ea typeface="Calibri"/>
                <a:cs typeface="Calibri"/>
                <a:sym typeface="Calibri"/>
              </a:rPr>
              <a:t>School Strategic Priorities</a:t>
            </a:r>
            <a:endParaRPr b="1" i="1" sz="200" u="none" cap="none" strike="noStrike">
              <a:solidFill>
                <a:srgbClr val="151515"/>
              </a:solidFill>
              <a:latin typeface="Calibri"/>
              <a:ea typeface="Calibri"/>
              <a:cs typeface="Calibri"/>
              <a:sym typeface="Calibri"/>
            </a:endParaRPr>
          </a:p>
        </p:txBody>
      </p:sp>
      <p:sp>
        <p:nvSpPr>
          <p:cNvPr id="528" name="Google Shape;528;p18"/>
          <p:cNvSpPr/>
          <p:nvPr/>
        </p:nvSpPr>
        <p:spPr>
          <a:xfrm>
            <a:off x="3506997" y="2477255"/>
            <a:ext cx="2418900" cy="784790"/>
          </a:xfrm>
          <a:prstGeom prst="rect">
            <a:avLst/>
          </a:prstGeom>
          <a:noFill/>
          <a:ln>
            <a:noFill/>
          </a:ln>
        </p:spPr>
        <p:txBody>
          <a:bodyPr anchorCtr="0" anchor="t" bIns="45700" lIns="91425" spcFirstLastPara="1" rIns="91425" wrap="square" tIns="45700">
            <a:spAutoFit/>
          </a:bodyPr>
          <a:lstStyle/>
          <a:p>
            <a:pPr indent="-165092" lvl="0" marL="228590" marR="0" rtl="0" algn="l">
              <a:spcBef>
                <a:spcPts val="600"/>
              </a:spcBef>
              <a:spcAft>
                <a:spcPts val="0"/>
              </a:spcAft>
              <a:buNone/>
            </a:pPr>
            <a:r>
              <a:t/>
            </a:r>
            <a:endParaRPr b="1" i="0" sz="1000" u="none" cap="none" strike="noStrike">
              <a:solidFill>
                <a:srgbClr val="000000"/>
              </a:solidFill>
              <a:latin typeface="Calibri"/>
              <a:ea typeface="Calibri"/>
              <a:cs typeface="Calibri"/>
              <a:sym typeface="Calibri"/>
            </a:endParaRPr>
          </a:p>
          <a:p>
            <a:pPr indent="-165092" lvl="0" marL="228590" marR="0" rtl="0" algn="l">
              <a:spcBef>
                <a:spcPts val="600"/>
              </a:spcBef>
              <a:spcAft>
                <a:spcPts val="0"/>
              </a:spcAft>
              <a:buNone/>
            </a:pPr>
            <a:r>
              <a:t/>
            </a:r>
            <a:endParaRPr b="1" i="0" sz="10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t/>
            </a:r>
            <a:endParaRPr b="1" i="0" sz="1000" u="none" cap="none" strike="noStrike">
              <a:solidFill>
                <a:srgbClr val="000000"/>
              </a:solidFill>
              <a:latin typeface="Calibri"/>
              <a:ea typeface="Calibri"/>
              <a:cs typeface="Calibri"/>
              <a:sym typeface="Calibri"/>
            </a:endParaRPr>
          </a:p>
        </p:txBody>
      </p:sp>
      <p:sp>
        <p:nvSpPr>
          <p:cNvPr id="529" name="Google Shape;529;p18"/>
          <p:cNvSpPr/>
          <p:nvPr/>
        </p:nvSpPr>
        <p:spPr>
          <a:xfrm>
            <a:off x="3491022" y="4594882"/>
            <a:ext cx="3828893" cy="877123"/>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rPr b="1" i="0" lang="en-US" sz="900" u="none" cap="none" strike="noStrike">
                <a:solidFill>
                  <a:schemeClr val="dk1"/>
                </a:solidFill>
                <a:latin typeface="Calibri"/>
                <a:ea typeface="Calibri"/>
                <a:cs typeface="Calibri"/>
                <a:sym typeface="Calibri"/>
              </a:rPr>
              <a:t>7</a:t>
            </a:r>
            <a:r>
              <a:rPr b="1" i="0" lang="en-US" sz="900" u="none" cap="none" strike="noStrike">
                <a:solidFill>
                  <a:srgbClr val="000000"/>
                </a:solidFill>
                <a:latin typeface="Calibri"/>
                <a:ea typeface="Calibri"/>
                <a:cs typeface="Calibri"/>
                <a:sym typeface="Calibri"/>
              </a:rPr>
              <a:t>. Create and support a development path for all staff that includes school based leadership. </a:t>
            </a:r>
            <a:endParaRPr b="1" i="0" sz="9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chemeClr val="dk1"/>
                </a:solidFill>
                <a:latin typeface="Calibri"/>
                <a:ea typeface="Calibri"/>
                <a:cs typeface="Calibri"/>
                <a:sym typeface="Calibri"/>
              </a:rPr>
              <a:t>8</a:t>
            </a:r>
            <a:r>
              <a:rPr b="1" i="0" lang="en-US" sz="900" u="none" cap="none" strike="noStrike">
                <a:solidFill>
                  <a:srgbClr val="000000"/>
                </a:solidFill>
                <a:latin typeface="Calibri"/>
                <a:ea typeface="Calibri"/>
                <a:cs typeface="Calibri"/>
                <a:sym typeface="Calibri"/>
              </a:rPr>
              <a:t>. Foster a “whole adult” system of support.</a:t>
            </a:r>
            <a:endParaRPr b="1" i="0" sz="9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chemeClr val="dk1"/>
                </a:solidFill>
                <a:latin typeface="Calibri"/>
                <a:ea typeface="Calibri"/>
                <a:cs typeface="Calibri"/>
                <a:sym typeface="Calibri"/>
              </a:rPr>
              <a:t>9</a:t>
            </a:r>
            <a:r>
              <a:rPr b="1" i="0" lang="en-US" sz="900" u="none" cap="none" strike="noStrike">
                <a:solidFill>
                  <a:srgbClr val="000000"/>
                </a:solidFill>
                <a:latin typeface="Calibri"/>
                <a:ea typeface="Calibri"/>
                <a:cs typeface="Calibri"/>
                <a:sym typeface="Calibri"/>
              </a:rPr>
              <a:t>. Foster the culture of individualized support for all staff members.  </a:t>
            </a:r>
            <a:endParaRPr b="0" i="0" sz="900" u="none" cap="none" strike="noStrike">
              <a:solidFill>
                <a:srgbClr val="000000"/>
              </a:solidFill>
              <a:latin typeface="Arial"/>
              <a:ea typeface="Arial"/>
              <a:cs typeface="Arial"/>
              <a:sym typeface="Arial"/>
            </a:endParaRPr>
          </a:p>
        </p:txBody>
      </p:sp>
      <p:sp>
        <p:nvSpPr>
          <p:cNvPr id="530" name="Google Shape;530;p18"/>
          <p:cNvSpPr txBox="1"/>
          <p:nvPr/>
        </p:nvSpPr>
        <p:spPr>
          <a:xfrm>
            <a:off x="7004328" y="-51907"/>
            <a:ext cx="3663673" cy="80018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0" i="0" lang="en-US" sz="1000" u="none" cap="none" strike="noStrike">
                <a:solidFill>
                  <a:srgbClr val="000000"/>
                </a:solidFill>
                <a:latin typeface="Arial"/>
                <a:ea typeface="Arial"/>
                <a:cs typeface="Arial"/>
                <a:sym typeface="Arial"/>
              </a:rPr>
              <a:t>At Toomer, we cultivate global citizens and life-long learners through inquiry, voice, choice, and agency. We provide a safe and equitable community that embraces diversity to inspire students to become critical agents of change.</a:t>
            </a:r>
            <a:endParaRPr b="1" i="1" sz="1000" u="none" cap="none" strike="noStrike">
              <a:solidFill>
                <a:srgbClr val="151515"/>
              </a:solidFill>
              <a:latin typeface="Calibri"/>
              <a:ea typeface="Calibri"/>
              <a:cs typeface="Calibri"/>
              <a:sym typeface="Calibri"/>
            </a:endParaRPr>
          </a:p>
        </p:txBody>
      </p:sp>
      <p:sp>
        <p:nvSpPr>
          <p:cNvPr id="531" name="Google Shape;531;p18"/>
          <p:cNvSpPr txBox="1"/>
          <p:nvPr/>
        </p:nvSpPr>
        <p:spPr>
          <a:xfrm>
            <a:off x="1564739" y="-14992"/>
            <a:ext cx="3490907" cy="61552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A caring school embracing community, respect, honesty and hard work.</a:t>
            </a:r>
            <a:endParaRPr b="1" i="1" sz="200" u="none" cap="none" strike="noStrike">
              <a:solidFill>
                <a:srgbClr val="151515"/>
              </a:solidFill>
              <a:latin typeface="Calibri"/>
              <a:ea typeface="Calibri"/>
              <a:cs typeface="Calibri"/>
              <a:sym typeface="Calibri"/>
            </a:endParaRPr>
          </a:p>
        </p:txBody>
      </p:sp>
      <p:sp>
        <p:nvSpPr>
          <p:cNvPr id="532" name="Google Shape;532;p18"/>
          <p:cNvSpPr/>
          <p:nvPr/>
        </p:nvSpPr>
        <p:spPr>
          <a:xfrm>
            <a:off x="1577000" y="2401200"/>
            <a:ext cx="1837800" cy="938700"/>
          </a:xfrm>
          <a:prstGeom prst="rect">
            <a:avLst/>
          </a:prstGeom>
          <a:solidFill>
            <a:srgbClr val="6A6A6A"/>
          </a:solidFill>
          <a:ln cap="flat" cmpd="sng" w="50800">
            <a:solidFill>
              <a:srgbClr val="FFFFFF"/>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Fostering Academic Excellence for All</a:t>
            </a:r>
            <a:endParaRPr b="1" i="0" sz="11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Data</a:t>
            </a:r>
            <a:endParaRPr b="0" i="0" sz="9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Curriculum &amp; Instruction</a:t>
            </a:r>
            <a:endParaRPr b="0" i="0" sz="9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Signature Program</a:t>
            </a:r>
            <a:endParaRPr b="0" i="0" sz="900" u="none" cap="none" strike="noStrike">
              <a:solidFill>
                <a:schemeClr val="lt1"/>
              </a:solidFill>
              <a:latin typeface="Calibri"/>
              <a:ea typeface="Calibri"/>
              <a:cs typeface="Calibri"/>
              <a:sym typeface="Calibri"/>
            </a:endParaRPr>
          </a:p>
        </p:txBody>
      </p:sp>
      <p:sp>
        <p:nvSpPr>
          <p:cNvPr id="533" name="Google Shape;533;p18"/>
          <p:cNvSpPr/>
          <p:nvPr/>
        </p:nvSpPr>
        <p:spPr>
          <a:xfrm>
            <a:off x="1577000" y="3616050"/>
            <a:ext cx="1837800" cy="780300"/>
          </a:xfrm>
          <a:prstGeom prst="rect">
            <a:avLst/>
          </a:prstGeom>
          <a:solidFill>
            <a:srgbClr val="006FA9"/>
          </a:solidFill>
          <a:ln cap="flat" cmpd="sng" w="50800">
            <a:solidFill>
              <a:srgbClr val="FFFFFF"/>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b="1" i="0" lang="en-US" sz="1200" u="none" cap="none" strike="noStrike">
                <a:solidFill>
                  <a:schemeClr val="lt1"/>
                </a:solidFill>
                <a:latin typeface="Calibri"/>
                <a:ea typeface="Calibri"/>
                <a:cs typeface="Calibri"/>
                <a:sym typeface="Calibri"/>
              </a:rPr>
              <a:t>Building a Culture of Student Support</a:t>
            </a:r>
            <a:endParaRPr b="1" i="0" sz="11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Whole Child &amp; Intervention</a:t>
            </a:r>
            <a:endParaRPr b="0" i="0" sz="9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Personalized Learning</a:t>
            </a:r>
            <a:endParaRPr b="0" i="0" sz="900" u="none" cap="none" strike="noStrike">
              <a:solidFill>
                <a:schemeClr val="lt1"/>
              </a:solidFill>
              <a:latin typeface="Calibri"/>
              <a:ea typeface="Calibri"/>
              <a:cs typeface="Calibri"/>
              <a:sym typeface="Calibri"/>
            </a:endParaRPr>
          </a:p>
        </p:txBody>
      </p:sp>
      <p:sp>
        <p:nvSpPr>
          <p:cNvPr id="534" name="Google Shape;534;p18"/>
          <p:cNvSpPr/>
          <p:nvPr/>
        </p:nvSpPr>
        <p:spPr>
          <a:xfrm>
            <a:off x="1577013" y="4643575"/>
            <a:ext cx="1837800" cy="780300"/>
          </a:xfrm>
          <a:prstGeom prst="rect">
            <a:avLst/>
          </a:prstGeom>
          <a:solidFill>
            <a:srgbClr val="DF6A35"/>
          </a:solidFill>
          <a:ln cap="flat" cmpd="sng" w="50800">
            <a:solidFill>
              <a:srgbClr val="FFFFFF"/>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b="1" i="0" lang="en-US" sz="1200" u="none" cap="none" strike="noStrike">
                <a:solidFill>
                  <a:schemeClr val="lt1"/>
                </a:solidFill>
                <a:latin typeface="Calibri"/>
                <a:ea typeface="Calibri"/>
                <a:cs typeface="Calibri"/>
                <a:sym typeface="Calibri"/>
              </a:rPr>
              <a:t>Equipping &amp; Empowering Leaders &amp; Staff</a:t>
            </a:r>
            <a:endParaRPr b="1" i="0" sz="1200" u="none" cap="none" strike="noStrike">
              <a:solidFill>
                <a:schemeClr val="lt1"/>
              </a:solidFill>
              <a:latin typeface="Calibri"/>
              <a:ea typeface="Calibri"/>
              <a:cs typeface="Calibri"/>
              <a:sym typeface="Calibri"/>
            </a:endParaRPr>
          </a:p>
          <a:p>
            <a:pPr indent="0" lvl="0" marL="171439"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Strategic Staff Support</a:t>
            </a:r>
            <a:endParaRPr b="0" i="0" sz="900" u="none" cap="none" strike="noStrike">
              <a:solidFill>
                <a:schemeClr val="lt1"/>
              </a:solidFill>
              <a:latin typeface="Calibri"/>
              <a:ea typeface="Calibri"/>
              <a:cs typeface="Calibri"/>
              <a:sym typeface="Calibri"/>
            </a:endParaRPr>
          </a:p>
          <a:p>
            <a:pPr indent="0" lvl="0" marL="171439"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Equitable Resource Allocation</a:t>
            </a:r>
            <a:endParaRPr b="0" i="0" sz="900" u="none" cap="none" strike="noStrike">
              <a:solidFill>
                <a:schemeClr val="lt1"/>
              </a:solidFill>
              <a:latin typeface="Calibri"/>
              <a:ea typeface="Calibri"/>
              <a:cs typeface="Calibri"/>
              <a:sym typeface="Calibri"/>
            </a:endParaRPr>
          </a:p>
        </p:txBody>
      </p:sp>
      <p:sp>
        <p:nvSpPr>
          <p:cNvPr id="535" name="Google Shape;535;p18"/>
          <p:cNvSpPr/>
          <p:nvPr/>
        </p:nvSpPr>
        <p:spPr>
          <a:xfrm>
            <a:off x="1577013" y="5638131"/>
            <a:ext cx="1837800" cy="780300"/>
          </a:xfrm>
          <a:prstGeom prst="rect">
            <a:avLst/>
          </a:prstGeom>
          <a:solidFill>
            <a:srgbClr val="BF9000"/>
          </a:solidFill>
          <a:ln cap="flat" cmpd="sng" w="50800">
            <a:solidFill>
              <a:srgbClr val="FFFFFF"/>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b="1" i="0" lang="en-US" sz="1200" u="none" cap="none" strike="noStrike">
                <a:solidFill>
                  <a:schemeClr val="lt1"/>
                </a:solidFill>
                <a:latin typeface="Calibri"/>
                <a:ea typeface="Calibri"/>
                <a:cs typeface="Calibri"/>
                <a:sym typeface="Calibri"/>
              </a:rPr>
              <a:t>Creating a System of School Support</a:t>
            </a:r>
            <a:endParaRPr b="1" i="0" sz="1200" u="none" cap="none" strike="noStrike">
              <a:solidFill>
                <a:schemeClr val="lt1"/>
              </a:solidFill>
              <a:latin typeface="Calibri"/>
              <a:ea typeface="Calibri"/>
              <a:cs typeface="Calibri"/>
              <a:sym typeface="Calibri"/>
            </a:endParaRPr>
          </a:p>
          <a:p>
            <a:pPr indent="0" lvl="0" marL="171439"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Collective Action, Engagement &amp; Empowerment</a:t>
            </a:r>
            <a:endParaRPr b="0" i="0" sz="900" u="none" cap="none" strike="noStrike">
              <a:solidFill>
                <a:schemeClr val="lt1"/>
              </a:solidFill>
              <a:latin typeface="Calibri"/>
              <a:ea typeface="Calibri"/>
              <a:cs typeface="Calibri"/>
              <a:sym typeface="Calibri"/>
            </a:endParaRPr>
          </a:p>
        </p:txBody>
      </p:sp>
      <p:sp>
        <p:nvSpPr>
          <p:cNvPr id="536" name="Google Shape;536;p18"/>
          <p:cNvSpPr/>
          <p:nvPr/>
        </p:nvSpPr>
        <p:spPr>
          <a:xfrm>
            <a:off x="3506998" y="5542451"/>
            <a:ext cx="3828893" cy="1015622"/>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rPr b="1" i="0" lang="en-US" sz="900" u="none" cap="none" strike="noStrike">
                <a:solidFill>
                  <a:schemeClr val="dk1"/>
                </a:solidFill>
                <a:latin typeface="Calibri"/>
                <a:ea typeface="Calibri"/>
                <a:cs typeface="Calibri"/>
                <a:sym typeface="Calibri"/>
              </a:rPr>
              <a:t>10. </a:t>
            </a:r>
            <a:r>
              <a:rPr b="1" i="0" lang="en-US" sz="900" u="none" cap="none" strike="noStrike">
                <a:solidFill>
                  <a:srgbClr val="000000"/>
                </a:solidFill>
                <a:latin typeface="Calibri"/>
                <a:ea typeface="Calibri"/>
                <a:cs typeface="Calibri"/>
                <a:sym typeface="Calibri"/>
              </a:rPr>
              <a:t>Develop and implement a parent engagement plan, based on mutual communication and impact data. </a:t>
            </a:r>
            <a:endParaRPr b="0" i="0" sz="1300" u="none" cap="none" strike="noStrike">
              <a:solidFill>
                <a:srgbClr val="000000"/>
              </a:solidFill>
              <a:latin typeface="Arial"/>
              <a:ea typeface="Arial"/>
              <a:cs typeface="Arial"/>
              <a:sym typeface="Arial"/>
            </a:endParaRPr>
          </a:p>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1</a:t>
            </a:r>
            <a:r>
              <a:rPr b="1" i="0" lang="en-US" sz="900" u="none" cap="none" strike="noStrike">
                <a:solidFill>
                  <a:schemeClr val="dk1"/>
                </a:solidFill>
                <a:latin typeface="Calibri"/>
                <a:ea typeface="Calibri"/>
                <a:cs typeface="Calibri"/>
                <a:sym typeface="Calibri"/>
              </a:rPr>
              <a:t>1</a:t>
            </a:r>
            <a:r>
              <a:rPr b="1" i="0" lang="en-US" sz="900" u="none" cap="none" strike="noStrike">
                <a:solidFill>
                  <a:srgbClr val="000000"/>
                </a:solidFill>
                <a:latin typeface="Calibri"/>
                <a:ea typeface="Calibri"/>
                <a:cs typeface="Calibri"/>
                <a:sym typeface="Calibri"/>
              </a:rPr>
              <a:t>. Create a mentorship programs for students and staff, students and students, students and parents. </a:t>
            </a:r>
            <a:endParaRPr b="1" i="0" sz="9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1</a:t>
            </a:r>
            <a:r>
              <a:rPr b="1" i="0" lang="en-US" sz="900" u="none" cap="none" strike="noStrike">
                <a:solidFill>
                  <a:schemeClr val="dk1"/>
                </a:solidFill>
                <a:latin typeface="Calibri"/>
                <a:ea typeface="Calibri"/>
                <a:cs typeface="Calibri"/>
                <a:sym typeface="Calibri"/>
              </a:rPr>
              <a:t>2</a:t>
            </a:r>
            <a:r>
              <a:rPr b="1" i="0" lang="en-US" sz="900" u="none" cap="none" strike="noStrike">
                <a:solidFill>
                  <a:srgbClr val="000000"/>
                </a:solidFill>
                <a:latin typeface="Calibri"/>
                <a:ea typeface="Calibri"/>
                <a:cs typeface="Calibri"/>
                <a:sym typeface="Calibri"/>
              </a:rPr>
              <a:t>. Foster a culture of staff, student, parent, and community voice. </a:t>
            </a:r>
            <a:endParaRPr b="1" i="0" sz="900" u="none" cap="none" strike="noStrike">
              <a:solidFill>
                <a:srgbClr val="000000"/>
              </a:solidFill>
              <a:latin typeface="Calibri"/>
              <a:ea typeface="Calibri"/>
              <a:cs typeface="Calibri"/>
              <a:sym typeface="Calibri"/>
            </a:endParaRPr>
          </a:p>
        </p:txBody>
      </p:sp>
      <p:sp>
        <p:nvSpPr>
          <p:cNvPr id="537" name="Google Shape;537;p18"/>
          <p:cNvSpPr/>
          <p:nvPr/>
        </p:nvSpPr>
        <p:spPr>
          <a:xfrm>
            <a:off x="3490999" y="2405562"/>
            <a:ext cx="3828900" cy="1461898"/>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1</a:t>
            </a:r>
            <a:r>
              <a:rPr b="1" i="0" lang="en-US" sz="900" u="none" cap="none" strike="noStrike">
                <a:solidFill>
                  <a:srgbClr val="000000"/>
                </a:solidFill>
                <a:highlight>
                  <a:srgbClr val="FFFF00"/>
                </a:highlight>
                <a:latin typeface="Calibri"/>
                <a:ea typeface="Calibri"/>
                <a:cs typeface="Calibri"/>
                <a:sym typeface="Calibri"/>
              </a:rPr>
              <a:t>.  </a:t>
            </a:r>
            <a:r>
              <a:rPr b="1" i="0" lang="en-US" sz="900" u="none" cap="none" strike="noStrike">
                <a:solidFill>
                  <a:srgbClr val="000000"/>
                </a:solidFill>
                <a:highlight>
                  <a:schemeClr val="lt1"/>
                </a:highlight>
                <a:latin typeface="Calibri"/>
                <a:ea typeface="Calibri"/>
                <a:cs typeface="Calibri"/>
                <a:sym typeface="Calibri"/>
              </a:rPr>
              <a:t>Intentionally focus on closing the sub groups achievement gaps.</a:t>
            </a:r>
            <a:endParaRPr b="1" i="0" sz="900" u="none" cap="none" strike="noStrike">
              <a:solidFill>
                <a:srgbClr val="000000"/>
              </a:solidFill>
              <a:highlight>
                <a:schemeClr val="lt1"/>
              </a:highlight>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highlight>
                  <a:schemeClr val="lt1"/>
                </a:highlight>
                <a:latin typeface="Calibri"/>
                <a:ea typeface="Calibri"/>
                <a:cs typeface="Calibri"/>
                <a:sym typeface="Calibri"/>
              </a:rPr>
              <a:t>2. Implement research-based teaching strategies supported by student data. </a:t>
            </a:r>
            <a:endParaRPr b="1" i="0" sz="900" u="none" cap="none" strike="noStrike">
              <a:solidFill>
                <a:srgbClr val="000000"/>
              </a:solidFill>
              <a:highlight>
                <a:schemeClr val="lt1"/>
              </a:highlight>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highlight>
                  <a:schemeClr val="lt1"/>
                </a:highlight>
                <a:latin typeface="Calibri"/>
                <a:ea typeface="Calibri"/>
                <a:cs typeface="Calibri"/>
                <a:sym typeface="Calibri"/>
              </a:rPr>
              <a:t>3. Create a system of supporting problem solving and action with students and staff through the lens of IB.</a:t>
            </a:r>
            <a:endParaRPr b="1" i="0" sz="900" u="none" cap="none" strike="noStrike">
              <a:solidFill>
                <a:srgbClr val="000000"/>
              </a:solidFill>
              <a:highlight>
                <a:schemeClr val="lt1"/>
              </a:highlight>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highlight>
                  <a:schemeClr val="lt1"/>
                </a:highlight>
                <a:latin typeface="Calibri"/>
                <a:ea typeface="Calibri"/>
                <a:cs typeface="Calibri"/>
                <a:sym typeface="Calibri"/>
              </a:rPr>
              <a:t> 4. Create and implement a system that promotes equitable practices in all areas of the school community. </a:t>
            </a:r>
            <a:endParaRPr b="1" i="0" sz="900" u="none" cap="none" strike="noStrike">
              <a:solidFill>
                <a:srgbClr val="000000"/>
              </a:solidFill>
              <a:highlight>
                <a:schemeClr val="lt1"/>
              </a:highlight>
              <a:latin typeface="Calibri"/>
              <a:ea typeface="Calibri"/>
              <a:cs typeface="Calibri"/>
              <a:sym typeface="Calibri"/>
            </a:endParaRPr>
          </a:p>
          <a:p>
            <a:pPr indent="0" lvl="0" marL="0" marR="0" rtl="0" algn="l">
              <a:spcBef>
                <a:spcPts val="600"/>
              </a:spcBef>
              <a:spcAft>
                <a:spcPts val="0"/>
              </a:spcAft>
              <a:buNone/>
            </a:pPr>
            <a:r>
              <a:t/>
            </a:r>
            <a:endParaRPr b="0" i="0" sz="1000" u="none" cap="none" strike="noStrike">
              <a:solidFill>
                <a:srgbClr val="000000"/>
              </a:solidFill>
              <a:highlight>
                <a:schemeClr val="lt1"/>
              </a:highlight>
              <a:latin typeface="Calibri"/>
              <a:ea typeface="Calibri"/>
              <a:cs typeface="Calibri"/>
              <a:sym typeface="Calibri"/>
            </a:endParaRPr>
          </a:p>
        </p:txBody>
      </p:sp>
      <p:sp>
        <p:nvSpPr>
          <p:cNvPr id="538" name="Google Shape;538;p18"/>
          <p:cNvSpPr txBox="1"/>
          <p:nvPr/>
        </p:nvSpPr>
        <p:spPr>
          <a:xfrm>
            <a:off x="3503699" y="3670400"/>
            <a:ext cx="3835500" cy="1034700"/>
          </a:xfrm>
          <a:prstGeom prst="rect">
            <a:avLst/>
          </a:prstGeom>
          <a:noFill/>
          <a:ln>
            <a:noFill/>
          </a:ln>
        </p:spPr>
        <p:txBody>
          <a:bodyPr anchorCtr="0" anchor="t" bIns="91425" lIns="91425" spcFirstLastPara="1" rIns="91425" wrap="square" tIns="18275">
            <a:noAutofit/>
          </a:bodyPr>
          <a:lstStyle/>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5</a:t>
            </a:r>
            <a:r>
              <a:rPr b="1" i="0" lang="en-US" sz="900" u="none" cap="none" strike="noStrike">
                <a:solidFill>
                  <a:srgbClr val="000000"/>
                </a:solidFill>
                <a:highlight>
                  <a:srgbClr val="FFFF00"/>
                </a:highlight>
                <a:latin typeface="Calibri"/>
                <a:ea typeface="Calibri"/>
                <a:cs typeface="Calibri"/>
                <a:sym typeface="Calibri"/>
              </a:rPr>
              <a:t>. </a:t>
            </a:r>
            <a:r>
              <a:rPr b="1" i="0" lang="en-US" sz="900" u="none" cap="none" strike="noStrike">
                <a:solidFill>
                  <a:srgbClr val="000000"/>
                </a:solidFill>
                <a:highlight>
                  <a:schemeClr val="lt1"/>
                </a:highlight>
                <a:latin typeface="Calibri"/>
                <a:ea typeface="Calibri"/>
                <a:cs typeface="Calibri"/>
                <a:sym typeface="Calibri"/>
              </a:rPr>
              <a:t> Foster a system of restorative practices that include students, staff, and families and all wrap around services.</a:t>
            </a:r>
            <a:endParaRPr b="1" i="0" sz="900" u="none" cap="none" strike="noStrike">
              <a:solidFill>
                <a:srgbClr val="000000"/>
              </a:solidFill>
              <a:highlight>
                <a:schemeClr val="lt1"/>
              </a:highlight>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highlight>
                  <a:schemeClr val="lt1"/>
                </a:highlight>
                <a:latin typeface="Calibri"/>
                <a:ea typeface="Calibri"/>
                <a:cs typeface="Calibri"/>
                <a:sym typeface="Calibri"/>
              </a:rPr>
              <a:t>6. Implement a robust wrap around program with c</a:t>
            </a:r>
            <a:r>
              <a:rPr b="1" i="0" lang="en-US" sz="900" u="none" cap="none" strike="noStrike">
                <a:solidFill>
                  <a:srgbClr val="000000"/>
                </a:solidFill>
                <a:latin typeface="Calibri"/>
                <a:ea typeface="Calibri"/>
                <a:cs typeface="Calibri"/>
                <a:sym typeface="Calibri"/>
              </a:rPr>
              <a:t>lear goals, communication plan, and measurement structure.</a:t>
            </a:r>
            <a:endParaRPr b="1" i="0" sz="900" u="none" cap="none" strike="noStrike">
              <a:solidFill>
                <a:srgbClr val="000000"/>
              </a:solidFill>
              <a:latin typeface="Calibri"/>
              <a:ea typeface="Calibri"/>
              <a:cs typeface="Calibri"/>
              <a:sym typeface="Calibri"/>
            </a:endParaRPr>
          </a:p>
        </p:txBody>
      </p:sp>
      <p:sp>
        <p:nvSpPr>
          <p:cNvPr id="539" name="Google Shape;539;p18"/>
          <p:cNvSpPr txBox="1"/>
          <p:nvPr/>
        </p:nvSpPr>
        <p:spPr>
          <a:xfrm>
            <a:off x="7572625" y="2393575"/>
            <a:ext cx="2643300" cy="1169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-Weekly IB Unit Planning &amp; Reflection</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-Mid-Year intervention Plans &amp; data review </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-Equity Team/Monthly Meetings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-Intentional 360 instruction around individual learning gaps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-Develop conceptual learning &amp; implementing research based mathematical teaching &amp; learning  practices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9"/>
          <p:cNvSpPr txBox="1"/>
          <p:nvPr/>
        </p:nvSpPr>
        <p:spPr>
          <a:xfrm>
            <a:off x="4195985" y="80473"/>
            <a:ext cx="6939185" cy="1231727"/>
          </a:xfrm>
          <a:prstGeom prst="rect">
            <a:avLst/>
          </a:prstGeom>
          <a:solidFill>
            <a:srgbClr val="C3F6D1"/>
          </a:solidFill>
          <a:ln cap="flat" cmpd="sng" w="508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Calibri"/>
              <a:buNone/>
            </a:pPr>
            <a:r>
              <a:rPr b="0" i="0" lang="en-US" sz="1867" u="none" cap="none" strike="noStrike">
                <a:solidFill>
                  <a:srgbClr val="000000"/>
                </a:solidFill>
                <a:latin typeface="Calibri"/>
                <a:ea typeface="Calibri"/>
                <a:cs typeface="Calibri"/>
                <a:sym typeface="Calibri"/>
              </a:rPr>
              <a:t>Review the priorities and goals in your </a:t>
            </a:r>
            <a:r>
              <a:rPr b="1" i="0" lang="en-US" sz="1867" u="sng" cap="none" strike="noStrike">
                <a:solidFill>
                  <a:srgbClr val="000000"/>
                </a:solidFill>
                <a:latin typeface="Calibri"/>
                <a:ea typeface="Calibri"/>
                <a:cs typeface="Calibri"/>
                <a:sym typeface="Calibri"/>
              </a:rPr>
              <a:t>strategic plan </a:t>
            </a:r>
            <a:r>
              <a:rPr b="0" i="0" lang="en-US" sz="1867" u="none" cap="none" strike="noStrike">
                <a:solidFill>
                  <a:srgbClr val="000000"/>
                </a:solidFill>
                <a:latin typeface="Calibri"/>
                <a:ea typeface="Calibri"/>
                <a:cs typeface="Calibri"/>
                <a:sym typeface="Calibri"/>
              </a:rPr>
              <a:t>and reflect on if the expected progress is being made. These guiding questions will help you determine what, if any, updates are needed for your school’s strategic plan.</a:t>
            </a:r>
            <a:endParaRPr b="0" i="0" sz="1867" u="none" cap="none" strike="noStrike">
              <a:solidFill>
                <a:srgbClr val="000000"/>
              </a:solidFill>
              <a:latin typeface="Calibri"/>
              <a:ea typeface="Calibri"/>
              <a:cs typeface="Calibri"/>
              <a:sym typeface="Calibri"/>
            </a:endParaRPr>
          </a:p>
        </p:txBody>
      </p:sp>
      <p:sp>
        <p:nvSpPr>
          <p:cNvPr id="546" name="Google Shape;546;p19"/>
          <p:cNvSpPr txBox="1"/>
          <p:nvPr>
            <p:ph type="title"/>
          </p:nvPr>
        </p:nvSpPr>
        <p:spPr>
          <a:xfrm>
            <a:off x="529839" y="87832"/>
            <a:ext cx="3623417" cy="12317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00000"/>
              <a:buFont typeface="Arial"/>
              <a:buNone/>
            </a:pPr>
            <a:r>
              <a:rPr lang="en-US">
                <a:solidFill>
                  <a:schemeClr val="dk2"/>
                </a:solidFill>
              </a:rPr>
              <a:t>Activity &amp; Discussion</a:t>
            </a:r>
            <a:endParaRPr/>
          </a:p>
        </p:txBody>
      </p:sp>
      <p:grpSp>
        <p:nvGrpSpPr>
          <p:cNvPr id="547" name="Google Shape;547;p19"/>
          <p:cNvGrpSpPr/>
          <p:nvPr/>
        </p:nvGrpSpPr>
        <p:grpSpPr>
          <a:xfrm>
            <a:off x="1119527" y="1625995"/>
            <a:ext cx="9880562" cy="4695596"/>
            <a:chOff x="135079" y="2295"/>
            <a:chExt cx="9880562" cy="4695596"/>
          </a:xfrm>
        </p:grpSpPr>
        <p:sp>
          <p:nvSpPr>
            <p:cNvPr id="548" name="Google Shape;548;p19"/>
            <p:cNvSpPr/>
            <p:nvPr/>
          </p:nvSpPr>
          <p:spPr>
            <a:xfrm rot="5400000">
              <a:off x="6093156" y="-2488581"/>
              <a:ext cx="1211766" cy="6496462"/>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9"/>
            <p:cNvSpPr txBox="1"/>
            <p:nvPr/>
          </p:nvSpPr>
          <p:spPr>
            <a:xfrm>
              <a:off x="3450808" y="212921"/>
              <a:ext cx="6437308" cy="1093458"/>
            </a:xfrm>
            <a:prstGeom prst="rect">
              <a:avLst/>
            </a:prstGeom>
            <a:noFill/>
            <a:ln>
              <a:noFill/>
            </a:ln>
          </p:spPr>
          <p:txBody>
            <a:bodyPr anchorCtr="0" anchor="ctr" bIns="60950" lIns="121900" spcFirstLastPara="1" rIns="121900" wrap="square" tIns="60950">
              <a:noAutofit/>
            </a:bodyPr>
            <a:lstStyle/>
            <a:p>
              <a:pPr indent="-82550" lvl="1" marL="285750" marR="0" rtl="0" algn="l">
                <a:lnSpc>
                  <a:spcPct val="9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82550" lvl="1" marL="285750" marR="0" rtl="0" algn="l">
                <a:lnSpc>
                  <a:spcPct val="90000"/>
                </a:lnSpc>
                <a:spcBef>
                  <a:spcPts val="48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550" name="Google Shape;550;p19"/>
            <p:cNvSpPr/>
            <p:nvPr/>
          </p:nvSpPr>
          <p:spPr>
            <a:xfrm>
              <a:off x="135079" y="2295"/>
              <a:ext cx="3315729" cy="1514708"/>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9"/>
            <p:cNvSpPr txBox="1"/>
            <p:nvPr/>
          </p:nvSpPr>
          <p:spPr>
            <a:xfrm>
              <a:off x="209021" y="76237"/>
              <a:ext cx="3167845" cy="1366824"/>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Are </a:t>
              </a:r>
              <a:r>
                <a:rPr b="1" i="0" lang="en-US" sz="1800" u="sng" cap="none" strike="noStrike">
                  <a:solidFill>
                    <a:schemeClr val="lt1"/>
                  </a:solidFill>
                  <a:latin typeface="Arial"/>
                  <a:ea typeface="Arial"/>
                  <a:cs typeface="Arial"/>
                  <a:sym typeface="Arial"/>
                </a:rPr>
                <a:t>all</a:t>
              </a:r>
              <a:r>
                <a:rPr b="0" i="0" lang="en-US" sz="1800" u="none" cap="none" strike="noStrike">
                  <a:solidFill>
                    <a:schemeClr val="lt1"/>
                  </a:solidFill>
                  <a:latin typeface="Arial"/>
                  <a:ea typeface="Arial"/>
                  <a:cs typeface="Arial"/>
                  <a:sym typeface="Arial"/>
                </a:rPr>
                <a:t> CIP Goals reflected in our Strategic Plan Priorities? If not, which CIP Goal(s) are missing and should be added to the Strategic Plan?</a:t>
              </a:r>
              <a:endParaRPr/>
            </a:p>
          </p:txBody>
        </p:sp>
        <p:sp>
          <p:nvSpPr>
            <p:cNvPr id="552" name="Google Shape;552;p19"/>
            <p:cNvSpPr/>
            <p:nvPr/>
          </p:nvSpPr>
          <p:spPr>
            <a:xfrm rot="5400000">
              <a:off x="6076091" y="-898137"/>
              <a:ext cx="1211766" cy="6496462"/>
            </a:xfrm>
            <a:prstGeom prst="round2SameRect">
              <a:avLst>
                <a:gd fmla="val 16667" name="adj1"/>
                <a:gd fmla="val 0" name="adj2"/>
              </a:avLst>
            </a:prstGeom>
            <a:solidFill>
              <a:srgbClr val="C9D7E1">
                <a:alpha val="89803"/>
              </a:srgbClr>
            </a:solidFill>
            <a:ln cap="flat" cmpd="sng" w="12700">
              <a:solidFill>
                <a:srgbClr val="C9D7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
            <p:cNvSpPr txBox="1"/>
            <p:nvPr/>
          </p:nvSpPr>
          <p:spPr>
            <a:xfrm>
              <a:off x="3433743" y="1803365"/>
              <a:ext cx="6437308" cy="1093458"/>
            </a:xfrm>
            <a:prstGeom prst="rect">
              <a:avLst/>
            </a:prstGeom>
            <a:noFill/>
            <a:ln>
              <a:noFill/>
            </a:ln>
          </p:spPr>
          <p:txBody>
            <a:bodyPr anchorCtr="0" anchor="ctr" bIns="60950" lIns="121900" spcFirstLastPara="1" rIns="121900" wrap="square" tIns="60950">
              <a:noAutofit/>
            </a:bodyPr>
            <a:lstStyle/>
            <a:p>
              <a:pPr indent="-82550" lvl="1" marL="285750" marR="0" rtl="0" algn="l">
                <a:lnSpc>
                  <a:spcPct val="9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82550" lvl="1" marL="285750" marR="0" rtl="0" algn="l">
                <a:lnSpc>
                  <a:spcPct val="90000"/>
                </a:lnSpc>
                <a:spcBef>
                  <a:spcPts val="48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554" name="Google Shape;554;p19"/>
            <p:cNvSpPr/>
            <p:nvPr/>
          </p:nvSpPr>
          <p:spPr>
            <a:xfrm>
              <a:off x="135079" y="1592739"/>
              <a:ext cx="3298663" cy="1514708"/>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txBox="1"/>
            <p:nvPr/>
          </p:nvSpPr>
          <p:spPr>
            <a:xfrm>
              <a:off x="209021" y="1666681"/>
              <a:ext cx="3150779" cy="1366824"/>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What progress has been made towards the priorities identified in our Strategic Plan? What evidence/data do we have?</a:t>
              </a:r>
              <a:endParaRPr/>
            </a:p>
          </p:txBody>
        </p:sp>
        <p:sp>
          <p:nvSpPr>
            <p:cNvPr id="556" name="Google Shape;556;p19"/>
            <p:cNvSpPr/>
            <p:nvPr/>
          </p:nvSpPr>
          <p:spPr>
            <a:xfrm rot="5400000">
              <a:off x="6161527" y="692306"/>
              <a:ext cx="1211766" cy="6496462"/>
            </a:xfrm>
            <a:prstGeom prst="round2SameRect">
              <a:avLst>
                <a:gd fmla="val 16667" name="adj1"/>
                <a:gd fmla="val 0" name="adj2"/>
              </a:avLst>
            </a:prstGeom>
            <a:solidFill>
              <a:srgbClr val="E1CBDB">
                <a:alpha val="89803"/>
              </a:srgbClr>
            </a:solidFill>
            <a:ln cap="flat" cmpd="sng" w="12700">
              <a:solidFill>
                <a:srgbClr val="E1CBD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txBox="1"/>
            <p:nvPr/>
          </p:nvSpPr>
          <p:spPr>
            <a:xfrm>
              <a:off x="3519179" y="3393808"/>
              <a:ext cx="6437308" cy="1093458"/>
            </a:xfrm>
            <a:prstGeom prst="rect">
              <a:avLst/>
            </a:prstGeom>
            <a:noFill/>
            <a:ln>
              <a:noFill/>
            </a:ln>
          </p:spPr>
          <p:txBody>
            <a:bodyPr anchorCtr="0" anchor="ctr" bIns="60950" lIns="121900" spcFirstLastPara="1" rIns="121900" wrap="square" tIns="60950">
              <a:noAutofit/>
            </a:bodyPr>
            <a:lstStyle/>
            <a:p>
              <a:pPr indent="-82550" lvl="1" marL="285750" marR="0" rtl="0" algn="l">
                <a:lnSpc>
                  <a:spcPct val="9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82550" lvl="1" marL="285750" marR="0" rtl="0" algn="l">
                <a:lnSpc>
                  <a:spcPct val="90000"/>
                </a:lnSpc>
                <a:spcBef>
                  <a:spcPts val="48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558" name="Google Shape;558;p19"/>
            <p:cNvSpPr/>
            <p:nvPr/>
          </p:nvSpPr>
          <p:spPr>
            <a:xfrm>
              <a:off x="135079" y="3183183"/>
              <a:ext cx="3384100" cy="1514708"/>
            </a:xfrm>
            <a:prstGeom prst="roundRect">
              <a:avLst>
                <a:gd fmla="val 16667" name="adj"/>
              </a:avLst>
            </a:prstGeom>
            <a:solidFill>
              <a:srgbClr val="A9279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txBox="1"/>
            <p:nvPr/>
          </p:nvSpPr>
          <p:spPr>
            <a:xfrm>
              <a:off x="209021" y="3257125"/>
              <a:ext cx="3236216" cy="1366824"/>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Based upon available data, are there any other adjustments we need to make to the Strategic Plan?</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20"/>
          <p:cNvSpPr txBox="1"/>
          <p:nvPr/>
        </p:nvSpPr>
        <p:spPr>
          <a:xfrm>
            <a:off x="68365" y="76912"/>
            <a:ext cx="8289421" cy="1700613"/>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accent2"/>
              </a:buClr>
              <a:buSzPts val="6000"/>
              <a:buFont typeface="Arial"/>
              <a:buNone/>
            </a:pPr>
            <a:r>
              <a:rPr b="1" i="0" lang="en-US" sz="6000" u="none" cap="none" strike="noStrike">
                <a:solidFill>
                  <a:schemeClr val="accent2"/>
                </a:solidFill>
                <a:latin typeface="Arial"/>
                <a:ea typeface="Arial"/>
                <a:cs typeface="Arial"/>
                <a:sym typeface="Arial"/>
              </a:rPr>
              <a:t>Updates to the</a:t>
            </a:r>
            <a:endParaRPr/>
          </a:p>
          <a:p>
            <a:pPr indent="0" lvl="0" marL="0" marR="0" rtl="0" algn="ctr">
              <a:lnSpc>
                <a:spcPct val="90000"/>
              </a:lnSpc>
              <a:spcBef>
                <a:spcPts val="0"/>
              </a:spcBef>
              <a:spcAft>
                <a:spcPts val="0"/>
              </a:spcAft>
              <a:buClr>
                <a:schemeClr val="accent2"/>
              </a:buClr>
              <a:buSzPts val="6000"/>
              <a:buFont typeface="Arial"/>
              <a:buNone/>
            </a:pPr>
            <a:r>
              <a:rPr b="1" i="0" lang="en-US" sz="6000" u="none" cap="none" strike="noStrike">
                <a:solidFill>
                  <a:schemeClr val="accent2"/>
                </a:solidFill>
                <a:latin typeface="Arial"/>
                <a:ea typeface="Arial"/>
                <a:cs typeface="Arial"/>
                <a:sym typeface="Arial"/>
              </a:rPr>
              <a:t>Strategic Plan</a:t>
            </a:r>
            <a:endParaRPr/>
          </a:p>
        </p:txBody>
      </p:sp>
      <p:sp>
        <p:nvSpPr>
          <p:cNvPr id="565" name="Google Shape;565;p20"/>
          <p:cNvSpPr txBox="1"/>
          <p:nvPr/>
        </p:nvSpPr>
        <p:spPr>
          <a:xfrm>
            <a:off x="470017" y="2144995"/>
            <a:ext cx="7486115" cy="64633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rabicPeriod"/>
            </a:pPr>
            <a:r>
              <a:rPr b="0" i="1" lang="en-US" sz="1800" u="none" cap="none" strike="noStrike">
                <a:solidFill>
                  <a:schemeClr val="dk1"/>
                </a:solidFill>
                <a:latin typeface="Arial"/>
                <a:ea typeface="Arial"/>
                <a:cs typeface="Arial"/>
                <a:sym typeface="Arial"/>
              </a:rPr>
              <a:t>Enter all changes/updates to your plan – be sure to include accountability measures, as appropriate.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1"/>
          <p:cNvSpPr txBox="1"/>
          <p:nvPr>
            <p:ph idx="12" type="sldNum"/>
          </p:nvPr>
        </p:nvSpPr>
        <p:spPr>
          <a:xfrm>
            <a:off x="8332334" y="6356350"/>
            <a:ext cx="116749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1" name="Google Shape;571;p21"/>
          <p:cNvSpPr txBox="1"/>
          <p:nvPr/>
        </p:nvSpPr>
        <p:spPr>
          <a:xfrm>
            <a:off x="504202" y="523428"/>
            <a:ext cx="674281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7200" u="none" cap="none" strike="noStrike">
                <a:solidFill>
                  <a:schemeClr val="lt1"/>
                </a:solidFill>
                <a:latin typeface="Arial"/>
                <a:ea typeface="Arial"/>
                <a:cs typeface="Arial"/>
                <a:sym typeface="Arial"/>
              </a:rPr>
              <a:t>Questions?</a:t>
            </a:r>
            <a:endParaRPr/>
          </a:p>
        </p:txBody>
      </p:sp>
      <p:sp>
        <p:nvSpPr>
          <p:cNvPr id="572" name="Google Shape;572;p21"/>
          <p:cNvSpPr txBox="1"/>
          <p:nvPr/>
        </p:nvSpPr>
        <p:spPr>
          <a:xfrm>
            <a:off x="1853013" y="2560443"/>
            <a:ext cx="674281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7200">
                <a:solidFill>
                  <a:schemeClr val="lt1"/>
                </a:solidFill>
                <a:latin typeface="Arial"/>
                <a:ea typeface="Arial"/>
                <a:cs typeface="Arial"/>
                <a:sym typeface="Arial"/>
              </a:rPr>
              <a:t>Wonderings?</a:t>
            </a:r>
            <a:endParaRPr/>
          </a:p>
        </p:txBody>
      </p:sp>
      <p:sp>
        <p:nvSpPr>
          <p:cNvPr id="573" name="Google Shape;573;p21"/>
          <p:cNvSpPr txBox="1"/>
          <p:nvPr/>
        </p:nvSpPr>
        <p:spPr>
          <a:xfrm>
            <a:off x="4174713" y="4597458"/>
            <a:ext cx="674281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7200">
                <a:solidFill>
                  <a:schemeClr val="lt1"/>
                </a:solidFill>
                <a:latin typeface="Arial"/>
                <a:ea typeface="Arial"/>
                <a:cs typeface="Arial"/>
                <a:sym typeface="Arial"/>
              </a:rPr>
              <a:t>Comments?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2"/>
          <p:cNvSpPr txBox="1"/>
          <p:nvPr>
            <p:ph type="ctrTitle"/>
          </p:nvPr>
        </p:nvSpPr>
        <p:spPr>
          <a:xfrm>
            <a:off x="210312" y="2235200"/>
            <a:ext cx="7232904" cy="238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t>Preparing for</a:t>
            </a:r>
            <a:br>
              <a:rPr lang="en-US"/>
            </a:br>
            <a:r>
              <a:rPr lang="en-US"/>
              <a:t>Budget Development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3"/>
          <p:cNvSpPr txBox="1"/>
          <p:nvPr/>
        </p:nvSpPr>
        <p:spPr>
          <a:xfrm>
            <a:off x="2042809"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1</a:t>
            </a:r>
            <a:endParaRPr/>
          </a:p>
        </p:txBody>
      </p:sp>
      <p:sp>
        <p:nvSpPr>
          <p:cNvPr id="584" name="Google Shape;584;p23"/>
          <p:cNvSpPr txBox="1"/>
          <p:nvPr/>
        </p:nvSpPr>
        <p:spPr>
          <a:xfrm>
            <a:off x="4002238"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2</a:t>
            </a:r>
            <a:endParaRPr/>
          </a:p>
        </p:txBody>
      </p:sp>
      <p:sp>
        <p:nvSpPr>
          <p:cNvPr id="585" name="Google Shape;585;p23"/>
          <p:cNvSpPr txBox="1"/>
          <p:nvPr/>
        </p:nvSpPr>
        <p:spPr>
          <a:xfrm>
            <a:off x="5932638"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3</a:t>
            </a:r>
            <a:endParaRPr/>
          </a:p>
        </p:txBody>
      </p:sp>
      <p:sp>
        <p:nvSpPr>
          <p:cNvPr id="586" name="Google Shape;586;p23"/>
          <p:cNvSpPr txBox="1"/>
          <p:nvPr/>
        </p:nvSpPr>
        <p:spPr>
          <a:xfrm>
            <a:off x="7863038"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4</a:t>
            </a:r>
            <a:endParaRPr/>
          </a:p>
        </p:txBody>
      </p:sp>
      <p:sp>
        <p:nvSpPr>
          <p:cNvPr id="587" name="Google Shape;587;p23"/>
          <p:cNvSpPr txBox="1"/>
          <p:nvPr/>
        </p:nvSpPr>
        <p:spPr>
          <a:xfrm>
            <a:off x="9807953"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5</a:t>
            </a:r>
            <a:endParaRPr/>
          </a:p>
        </p:txBody>
      </p:sp>
      <p:sp>
        <p:nvSpPr>
          <p:cNvPr id="588" name="Google Shape;588;p23"/>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589" name="Google Shape;589;p23"/>
          <p:cNvGrpSpPr/>
          <p:nvPr/>
        </p:nvGrpSpPr>
        <p:grpSpPr>
          <a:xfrm>
            <a:off x="521432" y="1862086"/>
            <a:ext cx="10822411" cy="2815518"/>
            <a:chOff x="3701" y="518854"/>
            <a:chExt cx="10822411" cy="2815518"/>
          </a:xfrm>
        </p:grpSpPr>
        <p:sp>
          <p:nvSpPr>
            <p:cNvPr id="590" name="Google Shape;590;p23"/>
            <p:cNvSpPr/>
            <p:nvPr/>
          </p:nvSpPr>
          <p:spPr>
            <a:xfrm>
              <a:off x="3701" y="518854"/>
              <a:ext cx="2004150" cy="2805810"/>
            </a:xfrm>
            <a:prstGeom prst="rect">
              <a:avLst/>
            </a:prstGeom>
            <a:solidFill>
              <a:srgbClr val="FCF5D8">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3"/>
            <p:cNvSpPr txBox="1"/>
            <p:nvPr/>
          </p:nvSpPr>
          <p:spPr>
            <a:xfrm>
              <a:off x="3701" y="1585062"/>
              <a:ext cx="2004150" cy="1683486"/>
            </a:xfrm>
            <a:prstGeom prst="rect">
              <a:avLst/>
            </a:prstGeom>
            <a:noFill/>
            <a:ln>
              <a:noFill/>
            </a:ln>
          </p:spPr>
          <p:txBody>
            <a:bodyPr anchorCtr="0" anchor="t" bIns="330200" lIns="156250" spcFirstLastPara="1" rIns="15625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US" sz="1100" u="sng">
                  <a:solidFill>
                    <a:srgbClr val="000000"/>
                  </a:solidFill>
                  <a:latin typeface="Avenir"/>
                  <a:ea typeface="Avenir"/>
                  <a:cs typeface="Avenir"/>
                  <a:sym typeface="Avenir"/>
                </a:rPr>
                <a:t>Fall 2021</a:t>
              </a:r>
              <a:endParaRPr/>
            </a:p>
            <a:p>
              <a:pPr indent="0" lvl="0" marL="0" marR="0" rtl="0" algn="l">
                <a:lnSpc>
                  <a:spcPct val="90000"/>
                </a:lnSpc>
                <a:spcBef>
                  <a:spcPts val="385"/>
                </a:spcBef>
                <a:spcAft>
                  <a:spcPts val="0"/>
                </a:spcAft>
                <a:buClr>
                  <a:srgbClr val="000000"/>
                </a:buClr>
                <a:buSzPts val="1100"/>
                <a:buFont typeface="Avenir"/>
                <a:buNone/>
              </a:pPr>
              <a:r>
                <a:rPr b="0" i="0" lang="en-US" sz="1100" u="none">
                  <a:solidFill>
                    <a:srgbClr val="000000"/>
                  </a:solidFill>
                  <a:latin typeface="Avenir"/>
                  <a:ea typeface="Avenir"/>
                  <a:cs typeface="Avenir"/>
                  <a:sym typeface="Avenir"/>
                </a:rPr>
                <a:t>GO Team Developed 2021-2025 Strategic Plan</a:t>
              </a:r>
              <a:endParaRPr sz="1100">
                <a:solidFill>
                  <a:srgbClr val="000000"/>
                </a:solidFill>
                <a:latin typeface="Avenir"/>
                <a:ea typeface="Avenir"/>
                <a:cs typeface="Avenir"/>
                <a:sym typeface="Avenir"/>
              </a:endParaRPr>
            </a:p>
          </p:txBody>
        </p:sp>
        <p:sp>
          <p:nvSpPr>
            <p:cNvPr id="592" name="Google Shape;592;p23"/>
            <p:cNvSpPr/>
            <p:nvPr/>
          </p:nvSpPr>
          <p:spPr>
            <a:xfrm>
              <a:off x="584905" y="799435"/>
              <a:ext cx="841743" cy="841743"/>
            </a:xfrm>
            <a:prstGeom prst="ellipse">
              <a:avLst/>
            </a:prstGeom>
            <a:solidFill>
              <a:srgbClr val="F3CF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3"/>
            <p:cNvSpPr txBox="1"/>
            <p:nvPr/>
          </p:nvSpPr>
          <p:spPr>
            <a:xfrm>
              <a:off x="708175" y="922705"/>
              <a:ext cx="595203" cy="595203"/>
            </a:xfrm>
            <a:prstGeom prst="rect">
              <a:avLst/>
            </a:prstGeom>
            <a:noFill/>
            <a:ln>
              <a:noFill/>
            </a:ln>
          </p:spPr>
          <p:txBody>
            <a:bodyPr anchorCtr="0" anchor="ctr" bIns="12700" lIns="65625" spcFirstLastPara="1" rIns="65625" wrap="square" tIns="12700">
              <a:noAutofit/>
            </a:bodyPr>
            <a:lstStyle/>
            <a:p>
              <a:pPr indent="0" lvl="0" marL="0" marR="0" rtl="0" algn="ctr">
                <a:lnSpc>
                  <a:spcPct val="90000"/>
                </a:lnSpc>
                <a:spcBef>
                  <a:spcPts val="0"/>
                </a:spcBef>
                <a:spcAft>
                  <a:spcPts val="0"/>
                </a:spcAft>
                <a:buClr>
                  <a:srgbClr val="FFFFFF"/>
                </a:buClr>
                <a:buSzPts val="4100"/>
                <a:buFont typeface="Avenir"/>
                <a:buNone/>
              </a:pPr>
              <a:r>
                <a:rPr lang="en-US" sz="4100">
                  <a:solidFill>
                    <a:srgbClr val="FFFFFF"/>
                  </a:solidFill>
                  <a:latin typeface="Avenir"/>
                  <a:ea typeface="Avenir"/>
                  <a:cs typeface="Avenir"/>
                  <a:sym typeface="Avenir"/>
                </a:rPr>
                <a:t>1</a:t>
              </a:r>
              <a:endParaRPr/>
            </a:p>
          </p:txBody>
        </p:sp>
        <p:sp>
          <p:nvSpPr>
            <p:cNvPr id="594" name="Google Shape;594;p23"/>
            <p:cNvSpPr/>
            <p:nvPr/>
          </p:nvSpPr>
          <p:spPr>
            <a:xfrm>
              <a:off x="3701" y="3324593"/>
              <a:ext cx="2004150" cy="72"/>
            </a:xfrm>
            <a:prstGeom prst="rect">
              <a:avLst/>
            </a:prstGeom>
            <a:solidFill>
              <a:srgbClr val="A92791"/>
            </a:solidFill>
            <a:ln cap="flat" cmpd="sng" w="12700">
              <a:solidFill>
                <a:srgbClr val="F3CF4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3"/>
            <p:cNvSpPr/>
            <p:nvPr/>
          </p:nvSpPr>
          <p:spPr>
            <a:xfrm>
              <a:off x="2208266" y="518854"/>
              <a:ext cx="2004150" cy="2805810"/>
            </a:xfrm>
            <a:prstGeom prst="rect">
              <a:avLst/>
            </a:prstGeom>
            <a:solidFill>
              <a:srgbClr val="F8E4CF">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3"/>
            <p:cNvSpPr txBox="1"/>
            <p:nvPr/>
          </p:nvSpPr>
          <p:spPr>
            <a:xfrm>
              <a:off x="2208266" y="1585062"/>
              <a:ext cx="2004150" cy="1683486"/>
            </a:xfrm>
            <a:prstGeom prst="rect">
              <a:avLst/>
            </a:prstGeom>
            <a:noFill/>
            <a:ln>
              <a:noFill/>
            </a:ln>
          </p:spPr>
          <p:txBody>
            <a:bodyPr anchorCtr="0" anchor="t" bIns="330200" lIns="156250" spcFirstLastPara="1" rIns="15625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US" sz="1100" u="sng">
                  <a:solidFill>
                    <a:srgbClr val="000000"/>
                  </a:solidFill>
                  <a:latin typeface="Avenir"/>
                  <a:ea typeface="Avenir"/>
                  <a:cs typeface="Avenir"/>
                  <a:sym typeface="Avenir"/>
                </a:rPr>
                <a:t>Summer 2022</a:t>
              </a:r>
              <a:endParaRPr/>
            </a:p>
            <a:p>
              <a:pPr indent="0" lvl="0" marL="0" marR="0" rtl="0" algn="l">
                <a:lnSpc>
                  <a:spcPct val="90000"/>
                </a:lnSpc>
                <a:spcBef>
                  <a:spcPts val="385"/>
                </a:spcBef>
                <a:spcAft>
                  <a:spcPts val="0"/>
                </a:spcAft>
                <a:buClr>
                  <a:srgbClr val="000000"/>
                </a:buClr>
                <a:buSzPts val="1100"/>
                <a:buFont typeface="Avenir"/>
                <a:buNone/>
              </a:pPr>
              <a:r>
                <a:rPr lang="en-US" sz="1100">
                  <a:solidFill>
                    <a:srgbClr val="000000"/>
                  </a:solidFill>
                  <a:latin typeface="Avenir"/>
                  <a:ea typeface="Avenir"/>
                  <a:cs typeface="Avenir"/>
                  <a:sym typeface="Avenir"/>
                </a:rPr>
                <a:t>School Leadership completed Needs Assessment and defined overarching needs for SY22-23</a:t>
              </a:r>
              <a:endParaRPr/>
            </a:p>
          </p:txBody>
        </p:sp>
        <p:sp>
          <p:nvSpPr>
            <p:cNvPr id="597" name="Google Shape;597;p23"/>
            <p:cNvSpPr/>
            <p:nvPr/>
          </p:nvSpPr>
          <p:spPr>
            <a:xfrm>
              <a:off x="2789470" y="799435"/>
              <a:ext cx="841743" cy="841743"/>
            </a:xfrm>
            <a:prstGeom prst="ellipse">
              <a:avLst/>
            </a:prstGeom>
            <a:solidFill>
              <a:srgbClr val="D47B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3"/>
            <p:cNvSpPr txBox="1"/>
            <p:nvPr/>
          </p:nvSpPr>
          <p:spPr>
            <a:xfrm>
              <a:off x="2912740" y="922705"/>
              <a:ext cx="595203" cy="595203"/>
            </a:xfrm>
            <a:prstGeom prst="rect">
              <a:avLst/>
            </a:prstGeom>
            <a:noFill/>
            <a:ln>
              <a:noFill/>
            </a:ln>
          </p:spPr>
          <p:txBody>
            <a:bodyPr anchorCtr="0" anchor="ctr" bIns="12700" lIns="65625" spcFirstLastPara="1" rIns="65625" wrap="square" tIns="12700">
              <a:noAutofit/>
            </a:bodyPr>
            <a:lstStyle/>
            <a:p>
              <a:pPr indent="0" lvl="0" marL="0" marR="0" rtl="0" algn="ctr">
                <a:lnSpc>
                  <a:spcPct val="90000"/>
                </a:lnSpc>
                <a:spcBef>
                  <a:spcPts val="0"/>
                </a:spcBef>
                <a:spcAft>
                  <a:spcPts val="0"/>
                </a:spcAft>
                <a:buClr>
                  <a:srgbClr val="FFFFFF"/>
                </a:buClr>
                <a:buSzPts val="4100"/>
                <a:buFont typeface="Avenir"/>
                <a:buNone/>
              </a:pPr>
              <a:r>
                <a:rPr lang="en-US" sz="4100">
                  <a:solidFill>
                    <a:srgbClr val="FFFFFF"/>
                  </a:solidFill>
                  <a:latin typeface="Avenir"/>
                  <a:ea typeface="Avenir"/>
                  <a:cs typeface="Avenir"/>
                  <a:sym typeface="Avenir"/>
                </a:rPr>
                <a:t>2</a:t>
              </a:r>
              <a:endParaRPr/>
            </a:p>
          </p:txBody>
        </p:sp>
        <p:sp>
          <p:nvSpPr>
            <p:cNvPr id="599" name="Google Shape;599;p23"/>
            <p:cNvSpPr/>
            <p:nvPr/>
          </p:nvSpPr>
          <p:spPr>
            <a:xfrm>
              <a:off x="2208266" y="3324593"/>
              <a:ext cx="2004150" cy="72"/>
            </a:xfrm>
            <a:prstGeom prst="rect">
              <a:avLst/>
            </a:prstGeom>
            <a:solidFill>
              <a:srgbClr val="A92791"/>
            </a:solidFill>
            <a:ln cap="flat" cmpd="sng" w="12700">
              <a:solidFill>
                <a:srgbClr val="D47B2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3"/>
            <p:cNvSpPr/>
            <p:nvPr/>
          </p:nvSpPr>
          <p:spPr>
            <a:xfrm>
              <a:off x="4412831" y="518854"/>
              <a:ext cx="2004150" cy="2805810"/>
            </a:xfrm>
            <a:prstGeom prst="rect">
              <a:avLst/>
            </a:prstGeom>
            <a:solidFill>
              <a:srgbClr val="BAF0FF">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3"/>
            <p:cNvSpPr txBox="1"/>
            <p:nvPr/>
          </p:nvSpPr>
          <p:spPr>
            <a:xfrm>
              <a:off x="4412831" y="1585062"/>
              <a:ext cx="2004150" cy="1683486"/>
            </a:xfrm>
            <a:prstGeom prst="rect">
              <a:avLst/>
            </a:prstGeom>
            <a:noFill/>
            <a:ln>
              <a:noFill/>
            </a:ln>
          </p:spPr>
          <p:txBody>
            <a:bodyPr anchorCtr="0" anchor="t" bIns="330200" lIns="156250" spcFirstLastPara="1" rIns="15625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US" sz="1100" u="sng">
                  <a:solidFill>
                    <a:srgbClr val="000000"/>
                  </a:solidFill>
                  <a:latin typeface="Avenir"/>
                  <a:ea typeface="Avenir"/>
                  <a:cs typeface="Avenir"/>
                  <a:sym typeface="Avenir"/>
                </a:rPr>
                <a:t>August 2022</a:t>
              </a:r>
              <a:endParaRPr/>
            </a:p>
            <a:p>
              <a:pPr indent="0" lvl="0" marL="0" marR="0" rtl="0" algn="l">
                <a:lnSpc>
                  <a:spcPct val="90000"/>
                </a:lnSpc>
                <a:spcBef>
                  <a:spcPts val="385"/>
                </a:spcBef>
                <a:spcAft>
                  <a:spcPts val="0"/>
                </a:spcAft>
                <a:buClr>
                  <a:srgbClr val="000000"/>
                </a:buClr>
                <a:buSzPts val="1100"/>
                <a:buFont typeface="Avenir"/>
                <a:buNone/>
              </a:pPr>
              <a:r>
                <a:rPr b="0" lang="en-US" sz="1100" u="none">
                  <a:solidFill>
                    <a:srgbClr val="000000"/>
                  </a:solidFill>
                  <a:latin typeface="Avenir"/>
                  <a:ea typeface="Avenir"/>
                  <a:cs typeface="Avenir"/>
                  <a:sym typeface="Avenir"/>
                </a:rPr>
                <a:t>School Leadership completed 2022-2023 Continuous Improvement Plan</a:t>
              </a:r>
              <a:endParaRPr/>
            </a:p>
          </p:txBody>
        </p:sp>
        <p:sp>
          <p:nvSpPr>
            <p:cNvPr id="602" name="Google Shape;602;p23"/>
            <p:cNvSpPr/>
            <p:nvPr/>
          </p:nvSpPr>
          <p:spPr>
            <a:xfrm>
              <a:off x="4994035" y="799435"/>
              <a:ext cx="841743" cy="841743"/>
            </a:xfrm>
            <a:prstGeom prst="ellipse">
              <a:avLst/>
            </a:prstGeom>
            <a:solidFill>
              <a:srgbClr val="008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3"/>
            <p:cNvSpPr txBox="1"/>
            <p:nvPr/>
          </p:nvSpPr>
          <p:spPr>
            <a:xfrm>
              <a:off x="5117305" y="922705"/>
              <a:ext cx="595203" cy="595203"/>
            </a:xfrm>
            <a:prstGeom prst="rect">
              <a:avLst/>
            </a:prstGeom>
            <a:noFill/>
            <a:ln>
              <a:noFill/>
            </a:ln>
          </p:spPr>
          <p:txBody>
            <a:bodyPr anchorCtr="0" anchor="ctr" bIns="12700" lIns="65625" spcFirstLastPara="1" rIns="65625" wrap="square" tIns="12700">
              <a:noAutofit/>
            </a:bodyPr>
            <a:lstStyle/>
            <a:p>
              <a:pPr indent="0" lvl="0" marL="0" marR="0" rtl="0" algn="ctr">
                <a:lnSpc>
                  <a:spcPct val="90000"/>
                </a:lnSpc>
                <a:spcBef>
                  <a:spcPts val="0"/>
                </a:spcBef>
                <a:spcAft>
                  <a:spcPts val="0"/>
                </a:spcAft>
                <a:buClr>
                  <a:srgbClr val="FFFFFF"/>
                </a:buClr>
                <a:buSzPts val="4100"/>
                <a:buFont typeface="Avenir"/>
                <a:buNone/>
              </a:pPr>
              <a:r>
                <a:rPr lang="en-US" sz="4100">
                  <a:solidFill>
                    <a:srgbClr val="FFFFFF"/>
                  </a:solidFill>
                  <a:latin typeface="Avenir"/>
                  <a:ea typeface="Avenir"/>
                  <a:cs typeface="Avenir"/>
                  <a:sym typeface="Avenir"/>
                </a:rPr>
                <a:t>3</a:t>
              </a:r>
              <a:endParaRPr/>
            </a:p>
          </p:txBody>
        </p:sp>
        <p:sp>
          <p:nvSpPr>
            <p:cNvPr id="604" name="Google Shape;604;p23"/>
            <p:cNvSpPr/>
            <p:nvPr/>
          </p:nvSpPr>
          <p:spPr>
            <a:xfrm>
              <a:off x="4412831" y="3324593"/>
              <a:ext cx="2004150" cy="72"/>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3"/>
            <p:cNvSpPr/>
            <p:nvPr/>
          </p:nvSpPr>
          <p:spPr>
            <a:xfrm>
              <a:off x="6599239" y="528562"/>
              <a:ext cx="2004150" cy="2805810"/>
            </a:xfrm>
            <a:prstGeom prst="rect">
              <a:avLst/>
            </a:prstGeom>
            <a:solidFill>
              <a:srgbClr val="F3CDED">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3"/>
            <p:cNvSpPr txBox="1"/>
            <p:nvPr/>
          </p:nvSpPr>
          <p:spPr>
            <a:xfrm>
              <a:off x="6599239" y="1594770"/>
              <a:ext cx="2004150" cy="1683486"/>
            </a:xfrm>
            <a:prstGeom prst="rect">
              <a:avLst/>
            </a:prstGeom>
            <a:noFill/>
            <a:ln>
              <a:noFill/>
            </a:ln>
          </p:spPr>
          <p:txBody>
            <a:bodyPr anchorCtr="0" anchor="t" bIns="330200" lIns="156250" spcFirstLastPara="1" rIns="15625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lang="en-US" sz="1100" u="sng">
                  <a:solidFill>
                    <a:srgbClr val="000000"/>
                  </a:solidFill>
                  <a:latin typeface="Avenir"/>
                  <a:ea typeface="Avenir"/>
                  <a:cs typeface="Avenir"/>
                  <a:sym typeface="Avenir"/>
                </a:rPr>
                <a:t>Sept. – Dec. 2022</a:t>
              </a:r>
              <a:endParaRPr/>
            </a:p>
            <a:p>
              <a:pPr indent="0" lvl="0" marL="0" marR="0" rtl="0" algn="l">
                <a:lnSpc>
                  <a:spcPct val="90000"/>
                </a:lnSpc>
                <a:spcBef>
                  <a:spcPts val="385"/>
                </a:spcBef>
                <a:spcAft>
                  <a:spcPts val="0"/>
                </a:spcAft>
                <a:buClr>
                  <a:srgbClr val="000000"/>
                </a:buClr>
                <a:buSzPts val="1100"/>
                <a:buFont typeface="Avenir"/>
                <a:buNone/>
              </a:pPr>
              <a:r>
                <a:rPr b="0" lang="en-US" sz="1100" u="none">
                  <a:solidFill>
                    <a:srgbClr val="000000"/>
                  </a:solidFill>
                  <a:latin typeface="Avenir"/>
                  <a:ea typeface="Avenir"/>
                  <a:cs typeface="Avenir"/>
                  <a:sym typeface="Avenir"/>
                </a:rPr>
                <a:t>Utilizing current data, the </a:t>
              </a:r>
              <a:r>
                <a:rPr b="1" lang="en-US" sz="1100" u="none">
                  <a:solidFill>
                    <a:srgbClr val="000000"/>
                  </a:solidFill>
                  <a:latin typeface="Avenir"/>
                  <a:ea typeface="Avenir"/>
                  <a:cs typeface="Avenir"/>
                  <a:sym typeface="Avenir"/>
                </a:rPr>
                <a:t>GO Team </a:t>
              </a:r>
              <a:r>
                <a:rPr b="0" lang="en-US" sz="1100" u="none">
                  <a:solidFill>
                    <a:srgbClr val="000000"/>
                  </a:solidFill>
                  <a:latin typeface="Avenir"/>
                  <a:ea typeface="Avenir"/>
                  <a:cs typeface="Avenir"/>
                  <a:sym typeface="Avenir"/>
                </a:rPr>
                <a:t>will review &amp; update the school strategic priorities and plan, as needed</a:t>
              </a:r>
              <a:endParaRPr/>
            </a:p>
          </p:txBody>
        </p:sp>
        <p:sp>
          <p:nvSpPr>
            <p:cNvPr id="607" name="Google Shape;607;p23"/>
            <p:cNvSpPr/>
            <p:nvPr/>
          </p:nvSpPr>
          <p:spPr>
            <a:xfrm>
              <a:off x="7198600" y="799435"/>
              <a:ext cx="841743" cy="841743"/>
            </a:xfrm>
            <a:prstGeom prst="ellipse">
              <a:avLst/>
            </a:prstGeom>
            <a:solidFill>
              <a:srgbClr val="A92A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3"/>
            <p:cNvSpPr txBox="1"/>
            <p:nvPr/>
          </p:nvSpPr>
          <p:spPr>
            <a:xfrm>
              <a:off x="7321870" y="922705"/>
              <a:ext cx="595203" cy="595203"/>
            </a:xfrm>
            <a:prstGeom prst="rect">
              <a:avLst/>
            </a:prstGeom>
            <a:noFill/>
            <a:ln>
              <a:noFill/>
            </a:ln>
          </p:spPr>
          <p:txBody>
            <a:bodyPr anchorCtr="0" anchor="ctr" bIns="12700" lIns="65625" spcFirstLastPara="1" rIns="65625" wrap="square" tIns="12700">
              <a:noAutofit/>
            </a:bodyPr>
            <a:lstStyle/>
            <a:p>
              <a:pPr indent="0" lvl="0" marL="0" marR="0" rtl="0" algn="ctr">
                <a:lnSpc>
                  <a:spcPct val="90000"/>
                </a:lnSpc>
                <a:spcBef>
                  <a:spcPts val="0"/>
                </a:spcBef>
                <a:spcAft>
                  <a:spcPts val="0"/>
                </a:spcAft>
                <a:buClr>
                  <a:srgbClr val="FFFFFF"/>
                </a:buClr>
                <a:buSzPts val="4100"/>
                <a:buFont typeface="Avenir"/>
                <a:buNone/>
              </a:pPr>
              <a:r>
                <a:rPr lang="en-US" sz="4100">
                  <a:solidFill>
                    <a:srgbClr val="FFFFFF"/>
                  </a:solidFill>
                  <a:latin typeface="Avenir"/>
                  <a:ea typeface="Avenir"/>
                  <a:cs typeface="Avenir"/>
                  <a:sym typeface="Avenir"/>
                </a:rPr>
                <a:t>4</a:t>
              </a:r>
              <a:endParaRPr/>
            </a:p>
          </p:txBody>
        </p:sp>
        <p:sp>
          <p:nvSpPr>
            <p:cNvPr id="609" name="Google Shape;609;p23"/>
            <p:cNvSpPr/>
            <p:nvPr/>
          </p:nvSpPr>
          <p:spPr>
            <a:xfrm>
              <a:off x="6617397" y="3324593"/>
              <a:ext cx="2004150" cy="72"/>
            </a:xfrm>
            <a:prstGeom prst="rect">
              <a:avLst/>
            </a:prstGeom>
            <a:solidFill>
              <a:srgbClr val="0083A9"/>
            </a:solidFill>
            <a:ln cap="flat" cmpd="sng" w="12700">
              <a:solidFill>
                <a:srgbClr val="A92A9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3"/>
            <p:cNvSpPr/>
            <p:nvPr/>
          </p:nvSpPr>
          <p:spPr>
            <a:xfrm>
              <a:off x="8821962" y="518854"/>
              <a:ext cx="2004150" cy="2805810"/>
            </a:xfrm>
            <a:prstGeom prst="rect">
              <a:avLst/>
            </a:prstGeom>
            <a:solidFill>
              <a:srgbClr val="C3F6D1">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3"/>
            <p:cNvSpPr txBox="1"/>
            <p:nvPr/>
          </p:nvSpPr>
          <p:spPr>
            <a:xfrm>
              <a:off x="8821962" y="1585062"/>
              <a:ext cx="2004150" cy="1683486"/>
            </a:xfrm>
            <a:prstGeom prst="rect">
              <a:avLst/>
            </a:prstGeom>
            <a:noFill/>
            <a:ln>
              <a:noFill/>
            </a:ln>
          </p:spPr>
          <p:txBody>
            <a:bodyPr anchorCtr="0" anchor="t" bIns="330200" lIns="156250" spcFirstLastPara="1" rIns="15625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lang="en-US" sz="1100" u="sng">
                  <a:solidFill>
                    <a:srgbClr val="000000"/>
                  </a:solidFill>
                  <a:latin typeface="Avenir"/>
                  <a:ea typeface="Avenir"/>
                  <a:cs typeface="Avenir"/>
                  <a:sym typeface="Avenir"/>
                </a:rPr>
                <a:t>Before Winter Break</a:t>
              </a:r>
              <a:endParaRPr/>
            </a:p>
            <a:p>
              <a:pPr indent="0" lvl="0" marL="0" marR="0" rtl="0" algn="l">
                <a:lnSpc>
                  <a:spcPct val="90000"/>
                </a:lnSpc>
                <a:spcBef>
                  <a:spcPts val="385"/>
                </a:spcBef>
                <a:spcAft>
                  <a:spcPts val="0"/>
                </a:spcAft>
                <a:buClr>
                  <a:srgbClr val="000000"/>
                </a:buClr>
                <a:buSzPts val="1100"/>
                <a:buFont typeface="Avenir"/>
                <a:buNone/>
              </a:pPr>
              <a:r>
                <a:rPr b="1" lang="en-US" sz="1100">
                  <a:solidFill>
                    <a:srgbClr val="000000"/>
                  </a:solidFill>
                  <a:latin typeface="Avenir"/>
                  <a:ea typeface="Avenir"/>
                  <a:cs typeface="Avenir"/>
                  <a:sym typeface="Avenir"/>
                </a:rPr>
                <a:t>GO Team </a:t>
              </a:r>
              <a:r>
                <a:rPr lang="en-US" sz="1100">
                  <a:solidFill>
                    <a:srgbClr val="000000"/>
                  </a:solidFill>
                  <a:latin typeface="Avenir"/>
                  <a:ea typeface="Avenir"/>
                  <a:cs typeface="Avenir"/>
                  <a:sym typeface="Avenir"/>
                </a:rPr>
                <a:t>will take action (vote) on the school’s strategic plan and vote on the ranked strategic plan priorities for SY23-24 budget discussions.</a:t>
              </a:r>
              <a:endParaRPr/>
            </a:p>
          </p:txBody>
        </p:sp>
        <p:sp>
          <p:nvSpPr>
            <p:cNvPr id="612" name="Google Shape;612;p23"/>
            <p:cNvSpPr/>
            <p:nvPr/>
          </p:nvSpPr>
          <p:spPr>
            <a:xfrm>
              <a:off x="9403165" y="799435"/>
              <a:ext cx="841743" cy="841743"/>
            </a:xfrm>
            <a:prstGeom prst="ellipse">
              <a:avLst/>
            </a:prstGeom>
            <a:solidFill>
              <a:srgbClr val="1598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3"/>
            <p:cNvSpPr txBox="1"/>
            <p:nvPr/>
          </p:nvSpPr>
          <p:spPr>
            <a:xfrm>
              <a:off x="9526435" y="922705"/>
              <a:ext cx="595203" cy="595203"/>
            </a:xfrm>
            <a:prstGeom prst="rect">
              <a:avLst/>
            </a:prstGeom>
            <a:noFill/>
            <a:ln>
              <a:noFill/>
            </a:ln>
          </p:spPr>
          <p:txBody>
            <a:bodyPr anchorCtr="0" anchor="ctr" bIns="12700" lIns="65625" spcFirstLastPara="1" rIns="65625" wrap="square" tIns="12700">
              <a:noAutofit/>
            </a:bodyPr>
            <a:lstStyle/>
            <a:p>
              <a:pPr indent="0" lvl="0" marL="0" marR="0" rtl="0" algn="ctr">
                <a:lnSpc>
                  <a:spcPct val="90000"/>
                </a:lnSpc>
                <a:spcBef>
                  <a:spcPts val="0"/>
                </a:spcBef>
                <a:spcAft>
                  <a:spcPts val="0"/>
                </a:spcAft>
                <a:buClr>
                  <a:srgbClr val="FFFFFF"/>
                </a:buClr>
                <a:buSzPts val="4100"/>
                <a:buFont typeface="Avenir"/>
                <a:buNone/>
              </a:pPr>
              <a:r>
                <a:rPr lang="en-US" sz="4100">
                  <a:solidFill>
                    <a:srgbClr val="FFFFFF"/>
                  </a:solidFill>
                  <a:latin typeface="Avenir"/>
                  <a:ea typeface="Avenir"/>
                  <a:cs typeface="Avenir"/>
                  <a:sym typeface="Avenir"/>
                </a:rPr>
                <a:t>5</a:t>
              </a:r>
              <a:endParaRPr/>
            </a:p>
          </p:txBody>
        </p:sp>
        <p:sp>
          <p:nvSpPr>
            <p:cNvPr id="614" name="Google Shape;614;p23"/>
            <p:cNvSpPr/>
            <p:nvPr/>
          </p:nvSpPr>
          <p:spPr>
            <a:xfrm>
              <a:off x="8821962" y="3324593"/>
              <a:ext cx="2004150" cy="72"/>
            </a:xfrm>
            <a:prstGeom prst="rect">
              <a:avLst/>
            </a:prstGeom>
            <a:solidFill>
              <a:srgbClr val="129836"/>
            </a:solid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5" name="Google Shape;615;p23"/>
          <p:cNvSpPr/>
          <p:nvPr/>
        </p:nvSpPr>
        <p:spPr>
          <a:xfrm>
            <a:off x="9931623" y="808861"/>
            <a:ext cx="731378" cy="983363"/>
          </a:xfrm>
          <a:prstGeom prst="downArrow">
            <a:avLst>
              <a:gd fmla="val 50000" name="adj1"/>
              <a:gd fmla="val 50000" name="adj2"/>
            </a:avLst>
          </a:prstGeom>
          <a:solidFill>
            <a:schemeClr val="accent6"/>
          </a:solidFill>
          <a:ln cap="flat" cmpd="sng" w="12700">
            <a:solidFill>
              <a:srgbClr val="86EF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616" name="Google Shape;616;p23"/>
          <p:cNvSpPr txBox="1"/>
          <p:nvPr/>
        </p:nvSpPr>
        <p:spPr>
          <a:xfrm>
            <a:off x="8862861" y="439529"/>
            <a:ext cx="258083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Avenir"/>
                <a:ea typeface="Avenir"/>
                <a:cs typeface="Avenir"/>
                <a:sym typeface="Avenir"/>
              </a:rPr>
              <a:t>You are </a:t>
            </a:r>
            <a:r>
              <a:rPr b="1" lang="en-US" sz="1800">
                <a:solidFill>
                  <a:schemeClr val="accent6"/>
                </a:solidFill>
                <a:latin typeface="Avenir"/>
                <a:ea typeface="Avenir"/>
                <a:cs typeface="Avenir"/>
                <a:sym typeface="Avenir"/>
              </a:rPr>
              <a:t>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24"/>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Action on the Updated Strategic Plan</a:t>
            </a:r>
            <a:endParaRPr/>
          </a:p>
        </p:txBody>
      </p:sp>
      <p:sp>
        <p:nvSpPr>
          <p:cNvPr id="622" name="Google Shape;622;p24"/>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3" name="Google Shape;623;p24"/>
          <p:cNvSpPr txBox="1"/>
          <p:nvPr>
            <p:ph idx="1" type="body"/>
          </p:nvPr>
        </p:nvSpPr>
        <p:spPr>
          <a:xfrm>
            <a:off x="1167492" y="2478025"/>
            <a:ext cx="8387988" cy="370306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F3F3F"/>
              </a:buClr>
              <a:buSzPts val="3200"/>
              <a:buNone/>
            </a:pPr>
            <a:r>
              <a:rPr lang="en-US" sz="3200">
                <a:solidFill>
                  <a:srgbClr val="3F3F3F"/>
                </a:solidFill>
              </a:rPr>
              <a:t>The GO Team needs to </a:t>
            </a:r>
            <a:r>
              <a:rPr b="1" lang="en-US" sz="3200">
                <a:solidFill>
                  <a:schemeClr val="accent3"/>
                </a:solidFill>
              </a:rPr>
              <a:t>TAKE ACTION (vote)</a:t>
            </a:r>
            <a:r>
              <a:rPr lang="en-US" sz="3200">
                <a:solidFill>
                  <a:schemeClr val="accent3"/>
                </a:solidFill>
              </a:rPr>
              <a:t> </a:t>
            </a:r>
            <a:r>
              <a:rPr lang="en-US" sz="3200">
                <a:solidFill>
                  <a:srgbClr val="3F3F3F"/>
                </a:solidFill>
              </a:rPr>
              <a:t>on its updated Strategic Plan. After the motion and a second, the GO Team may have additional discussion. Once discussion is concluded, the GO Team will vote.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5"/>
          <p:cNvSpPr txBox="1"/>
          <p:nvPr>
            <p:ph idx="12" type="sldNum"/>
          </p:nvPr>
        </p:nvSpPr>
        <p:spPr>
          <a:xfrm>
            <a:off x="8332334" y="6356350"/>
            <a:ext cx="116749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9" name="Google Shape;629;p25"/>
          <p:cNvSpPr txBox="1"/>
          <p:nvPr/>
        </p:nvSpPr>
        <p:spPr>
          <a:xfrm>
            <a:off x="207304" y="37924"/>
            <a:ext cx="785469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u="sng">
                <a:solidFill>
                  <a:schemeClr val="lt1"/>
                </a:solidFill>
                <a:latin typeface="Arial"/>
                <a:ea typeface="Arial"/>
                <a:cs typeface="Arial"/>
                <a:sym typeface="Arial"/>
              </a:rPr>
              <a:t>Discussion</a:t>
            </a:r>
            <a:endParaRPr/>
          </a:p>
        </p:txBody>
      </p:sp>
      <p:sp>
        <p:nvSpPr>
          <p:cNvPr id="630" name="Google Shape;630;p25"/>
          <p:cNvSpPr txBox="1"/>
          <p:nvPr/>
        </p:nvSpPr>
        <p:spPr>
          <a:xfrm>
            <a:off x="960120" y="1474619"/>
            <a:ext cx="7854696"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Arial"/>
                <a:ea typeface="Arial"/>
                <a:cs typeface="Arial"/>
                <a:sym typeface="Arial"/>
              </a:rPr>
              <a:t>Strategic Plan Priority Ranking</a:t>
            </a:r>
            <a:endParaRPr/>
          </a:p>
          <a:p>
            <a:pPr indent="0" lvl="0" marL="0" marR="0" rtl="0" algn="l">
              <a:spcBef>
                <a:spcPts val="0"/>
              </a:spcBef>
              <a:spcAft>
                <a:spcPts val="0"/>
              </a:spcAft>
              <a:buNone/>
            </a:pPr>
            <a:r>
              <a:t/>
            </a:r>
            <a:endParaRPr b="1" sz="4400">
              <a:solidFill>
                <a:schemeClr val="lt1"/>
              </a:solidFill>
              <a:latin typeface="Arial"/>
              <a:ea typeface="Arial"/>
              <a:cs typeface="Arial"/>
              <a:sym typeface="Arial"/>
            </a:endParaRPr>
          </a:p>
          <a:p>
            <a:pPr indent="0" lvl="0" marL="0" marR="0" rtl="0" algn="l">
              <a:spcBef>
                <a:spcPts val="0"/>
              </a:spcBef>
              <a:spcAft>
                <a:spcPts val="0"/>
              </a:spcAft>
              <a:buNone/>
            </a:pPr>
            <a:r>
              <a:rPr lang="en-US" sz="3200">
                <a:solidFill>
                  <a:srgbClr val="3F3F3F"/>
                </a:solidFill>
                <a:latin typeface="Arial"/>
                <a:ea typeface="Arial"/>
                <a:cs typeface="Arial"/>
                <a:sym typeface="Arial"/>
              </a:rPr>
              <a:t>In preparation for the 2023-2024 Budget Development (January–March 2023), the GO Team needs to rank its Strategic Plan Priorities. Use the next slide to capture the priority ranking.</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Timeline for GO Teams</a:t>
            </a:r>
            <a:endParaRPr/>
          </a:p>
        </p:txBody>
      </p:sp>
      <p:grpSp>
        <p:nvGrpSpPr>
          <p:cNvPr id="320" name="Google Shape;320;p3"/>
          <p:cNvGrpSpPr/>
          <p:nvPr/>
        </p:nvGrpSpPr>
        <p:grpSpPr>
          <a:xfrm>
            <a:off x="1000180" y="2648387"/>
            <a:ext cx="10188590" cy="2650626"/>
            <a:chOff x="3484" y="517200"/>
            <a:chExt cx="10188590" cy="2650626"/>
          </a:xfrm>
        </p:grpSpPr>
        <p:sp>
          <p:nvSpPr>
            <p:cNvPr id="321" name="Google Shape;321;p3"/>
            <p:cNvSpPr/>
            <p:nvPr/>
          </p:nvSpPr>
          <p:spPr>
            <a:xfrm>
              <a:off x="3484" y="517200"/>
              <a:ext cx="1886775" cy="2641486"/>
            </a:xfrm>
            <a:prstGeom prst="rect">
              <a:avLst/>
            </a:prstGeom>
            <a:solidFill>
              <a:srgbClr val="FCF5D8">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txBox="1"/>
            <p:nvPr/>
          </p:nvSpPr>
          <p:spPr>
            <a:xfrm>
              <a:off x="3484"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Fall 2021</a:t>
              </a:r>
              <a:endParaRPr/>
            </a:p>
            <a:p>
              <a:pPr indent="0" lvl="0" marL="0" marR="0" rtl="0" algn="l">
                <a:lnSpc>
                  <a:spcPct val="90000"/>
                </a:lnSpc>
                <a:spcBef>
                  <a:spcPts val="385"/>
                </a:spcBef>
                <a:spcAft>
                  <a:spcPts val="0"/>
                </a:spcAft>
                <a:buClr>
                  <a:schemeClr val="dk1"/>
                </a:buClr>
                <a:buSzPts val="1100"/>
                <a:buFont typeface="Avenir"/>
                <a:buNone/>
              </a:pPr>
              <a:r>
                <a:rPr b="0" i="0" lang="en-US" sz="1100" u="none" cap="none" strike="noStrike">
                  <a:solidFill>
                    <a:schemeClr val="dk1"/>
                  </a:solidFill>
                  <a:latin typeface="Avenir"/>
                  <a:ea typeface="Avenir"/>
                  <a:cs typeface="Avenir"/>
                  <a:sym typeface="Avenir"/>
                </a:rPr>
                <a:t>GO Team Developed 2021-2025 Strategic Plan</a:t>
              </a:r>
              <a:endParaRPr b="0" i="0" sz="1100" u="none" cap="none" strike="noStrike">
                <a:solidFill>
                  <a:schemeClr val="dk1"/>
                </a:solidFill>
                <a:latin typeface="Avenir"/>
                <a:ea typeface="Avenir"/>
                <a:cs typeface="Avenir"/>
                <a:sym typeface="Avenir"/>
              </a:endParaRPr>
            </a:p>
          </p:txBody>
        </p:sp>
        <p:sp>
          <p:nvSpPr>
            <p:cNvPr id="323" name="Google Shape;323;p3"/>
            <p:cNvSpPr/>
            <p:nvPr/>
          </p:nvSpPr>
          <p:spPr>
            <a:xfrm>
              <a:off x="550649" y="781349"/>
              <a:ext cx="792445" cy="792445"/>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txBox="1"/>
            <p:nvPr/>
          </p:nvSpPr>
          <p:spPr>
            <a:xfrm>
              <a:off x="666700"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1</a:t>
              </a:r>
              <a:endParaRPr b="0" i="0" sz="3800" u="none" cap="none" strike="noStrike">
                <a:solidFill>
                  <a:schemeClr val="lt1"/>
                </a:solidFill>
                <a:latin typeface="Avenir"/>
                <a:ea typeface="Avenir"/>
                <a:cs typeface="Avenir"/>
                <a:sym typeface="Avenir"/>
              </a:endParaRPr>
            </a:p>
          </p:txBody>
        </p:sp>
        <p:sp>
          <p:nvSpPr>
            <p:cNvPr id="325" name="Google Shape;325;p3"/>
            <p:cNvSpPr/>
            <p:nvPr/>
          </p:nvSpPr>
          <p:spPr>
            <a:xfrm>
              <a:off x="3484" y="3158615"/>
              <a:ext cx="1886775" cy="72"/>
            </a:xfrm>
            <a:prstGeom prst="rect">
              <a:avLst/>
            </a:prstGeom>
            <a:solidFill>
              <a:srgbClr val="A9279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2078938" y="517200"/>
              <a:ext cx="1886775" cy="2641486"/>
            </a:xfrm>
            <a:prstGeom prst="rect">
              <a:avLst/>
            </a:prstGeom>
            <a:solidFill>
              <a:srgbClr val="F8E4CF">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txBox="1"/>
            <p:nvPr/>
          </p:nvSpPr>
          <p:spPr>
            <a:xfrm>
              <a:off x="2078938"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Summer 2022</a:t>
              </a:r>
              <a:endParaRPr/>
            </a:p>
            <a:p>
              <a:pPr indent="0" lvl="0" marL="0" marR="0" rtl="0" algn="l">
                <a:lnSpc>
                  <a:spcPct val="90000"/>
                </a:lnSpc>
                <a:spcBef>
                  <a:spcPts val="385"/>
                </a:spcBef>
                <a:spcAft>
                  <a:spcPts val="0"/>
                </a:spcAft>
                <a:buClr>
                  <a:schemeClr val="dk1"/>
                </a:buClr>
                <a:buSzPts val="1100"/>
                <a:buFont typeface="Avenir"/>
                <a:buNone/>
              </a:pPr>
              <a:r>
                <a:rPr b="0" i="0" lang="en-US" sz="1100" u="none" cap="none" strike="noStrike">
                  <a:solidFill>
                    <a:schemeClr val="dk1"/>
                  </a:solidFill>
                  <a:latin typeface="Avenir"/>
                  <a:ea typeface="Avenir"/>
                  <a:cs typeface="Avenir"/>
                  <a:sym typeface="Avenir"/>
                </a:rPr>
                <a:t>School Leadership completed Needs Assessment and defined overarching needs for SY22-23</a:t>
              </a:r>
              <a:endParaRPr/>
            </a:p>
          </p:txBody>
        </p:sp>
        <p:sp>
          <p:nvSpPr>
            <p:cNvPr id="328" name="Google Shape;328;p3"/>
            <p:cNvSpPr/>
            <p:nvPr/>
          </p:nvSpPr>
          <p:spPr>
            <a:xfrm>
              <a:off x="2626103" y="781349"/>
              <a:ext cx="792445" cy="792445"/>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txBox="1"/>
            <p:nvPr/>
          </p:nvSpPr>
          <p:spPr>
            <a:xfrm>
              <a:off x="2742154"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2</a:t>
              </a:r>
              <a:endParaRPr b="0" i="0" sz="3800" u="none" cap="none" strike="noStrike">
                <a:solidFill>
                  <a:schemeClr val="lt1"/>
                </a:solidFill>
                <a:latin typeface="Avenir"/>
                <a:ea typeface="Avenir"/>
                <a:cs typeface="Avenir"/>
                <a:sym typeface="Avenir"/>
              </a:endParaRPr>
            </a:p>
          </p:txBody>
        </p:sp>
        <p:sp>
          <p:nvSpPr>
            <p:cNvPr id="330" name="Google Shape;330;p3"/>
            <p:cNvSpPr/>
            <p:nvPr/>
          </p:nvSpPr>
          <p:spPr>
            <a:xfrm>
              <a:off x="2078938" y="3158615"/>
              <a:ext cx="1886775" cy="72"/>
            </a:xfrm>
            <a:prstGeom prst="rect">
              <a:avLst/>
            </a:prstGeom>
            <a:solidFill>
              <a:srgbClr val="A9279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4154392" y="517200"/>
              <a:ext cx="1886775" cy="2641486"/>
            </a:xfrm>
            <a:prstGeom prst="rect">
              <a:avLst/>
            </a:prstGeom>
            <a:solidFill>
              <a:srgbClr val="BAF0FF">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txBox="1"/>
            <p:nvPr/>
          </p:nvSpPr>
          <p:spPr>
            <a:xfrm>
              <a:off x="4154392"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August 2022</a:t>
              </a:r>
              <a:endParaRPr/>
            </a:p>
            <a:p>
              <a:pPr indent="0" lvl="0" marL="0" marR="0" rtl="0" algn="l">
                <a:lnSpc>
                  <a:spcPct val="90000"/>
                </a:lnSpc>
                <a:spcBef>
                  <a:spcPts val="385"/>
                </a:spcBef>
                <a:spcAft>
                  <a:spcPts val="0"/>
                </a:spcAft>
                <a:buClr>
                  <a:schemeClr val="dk1"/>
                </a:buClr>
                <a:buSzPts val="1100"/>
                <a:buFont typeface="Avenir"/>
                <a:buNone/>
              </a:pPr>
              <a:r>
                <a:rPr b="0" i="0" lang="en-US" sz="1100" u="none" cap="none" strike="noStrike">
                  <a:solidFill>
                    <a:schemeClr val="dk1"/>
                  </a:solidFill>
                  <a:latin typeface="Avenir"/>
                  <a:ea typeface="Avenir"/>
                  <a:cs typeface="Avenir"/>
                  <a:sym typeface="Avenir"/>
                </a:rPr>
                <a:t>School Leadership completed 2022-2023 Continuous Improvement Plan</a:t>
              </a:r>
              <a:endParaRPr/>
            </a:p>
          </p:txBody>
        </p:sp>
        <p:sp>
          <p:nvSpPr>
            <p:cNvPr id="333" name="Google Shape;333;p3"/>
            <p:cNvSpPr/>
            <p:nvPr/>
          </p:nvSpPr>
          <p:spPr>
            <a:xfrm>
              <a:off x="4701557" y="781349"/>
              <a:ext cx="792445" cy="792445"/>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txBox="1"/>
            <p:nvPr/>
          </p:nvSpPr>
          <p:spPr>
            <a:xfrm>
              <a:off x="4817608"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3</a:t>
              </a:r>
              <a:endParaRPr b="0" i="0" sz="3800" u="none" cap="none" strike="noStrike">
                <a:solidFill>
                  <a:schemeClr val="lt1"/>
                </a:solidFill>
                <a:latin typeface="Avenir"/>
                <a:ea typeface="Avenir"/>
                <a:cs typeface="Avenir"/>
                <a:sym typeface="Avenir"/>
              </a:endParaRPr>
            </a:p>
          </p:txBody>
        </p:sp>
        <p:sp>
          <p:nvSpPr>
            <p:cNvPr id="335" name="Google Shape;335;p3"/>
            <p:cNvSpPr/>
            <p:nvPr/>
          </p:nvSpPr>
          <p:spPr>
            <a:xfrm>
              <a:off x="4154392" y="3158615"/>
              <a:ext cx="1886775" cy="72"/>
            </a:xfrm>
            <a:prstGeom prst="rect">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6212751" y="526340"/>
              <a:ext cx="1886775" cy="2641486"/>
            </a:xfrm>
            <a:prstGeom prst="rect">
              <a:avLst/>
            </a:prstGeom>
            <a:solidFill>
              <a:srgbClr val="F3CDED">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txBox="1"/>
            <p:nvPr/>
          </p:nvSpPr>
          <p:spPr>
            <a:xfrm>
              <a:off x="6212751" y="153010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Sept. – Dec. 2022</a:t>
              </a:r>
              <a:endParaRPr/>
            </a:p>
            <a:p>
              <a:pPr indent="0" lvl="0" marL="0" marR="0" rtl="0" algn="l">
                <a:lnSpc>
                  <a:spcPct val="90000"/>
                </a:lnSpc>
                <a:spcBef>
                  <a:spcPts val="385"/>
                </a:spcBef>
                <a:spcAft>
                  <a:spcPts val="0"/>
                </a:spcAft>
                <a:buClr>
                  <a:schemeClr val="dk1"/>
                </a:buClr>
                <a:buSzPts val="1100"/>
                <a:buFont typeface="Avenir"/>
                <a:buNone/>
              </a:pPr>
              <a:r>
                <a:rPr b="0" i="0" lang="en-US" sz="1100" u="none" cap="none" strike="noStrike">
                  <a:solidFill>
                    <a:schemeClr val="dk1"/>
                  </a:solidFill>
                  <a:latin typeface="Avenir"/>
                  <a:ea typeface="Avenir"/>
                  <a:cs typeface="Avenir"/>
                  <a:sym typeface="Avenir"/>
                </a:rPr>
                <a:t>Utilizing current data, the </a:t>
              </a:r>
              <a:r>
                <a:rPr b="1" i="0" lang="en-US" sz="1100" u="none" cap="none" strike="noStrike">
                  <a:solidFill>
                    <a:schemeClr val="dk1"/>
                  </a:solidFill>
                  <a:latin typeface="Avenir"/>
                  <a:ea typeface="Avenir"/>
                  <a:cs typeface="Avenir"/>
                  <a:sym typeface="Avenir"/>
                </a:rPr>
                <a:t>GO Team </a:t>
              </a:r>
              <a:r>
                <a:rPr b="0" i="0" lang="en-US" sz="1100" u="none" cap="none" strike="noStrike">
                  <a:solidFill>
                    <a:schemeClr val="dk1"/>
                  </a:solidFill>
                  <a:latin typeface="Avenir"/>
                  <a:ea typeface="Avenir"/>
                  <a:cs typeface="Avenir"/>
                  <a:sym typeface="Avenir"/>
                </a:rPr>
                <a:t>will review &amp; possibly update the school strategic priorities and plan </a:t>
              </a:r>
              <a:endParaRPr/>
            </a:p>
          </p:txBody>
        </p:sp>
        <p:sp>
          <p:nvSpPr>
            <p:cNvPr id="338" name="Google Shape;338;p3"/>
            <p:cNvSpPr/>
            <p:nvPr/>
          </p:nvSpPr>
          <p:spPr>
            <a:xfrm>
              <a:off x="6777010" y="781349"/>
              <a:ext cx="792445" cy="792445"/>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txBox="1"/>
            <p:nvPr/>
          </p:nvSpPr>
          <p:spPr>
            <a:xfrm>
              <a:off x="6893061"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4</a:t>
              </a:r>
              <a:endParaRPr b="0" i="0" sz="3800" u="none" cap="none" strike="noStrike">
                <a:solidFill>
                  <a:schemeClr val="lt1"/>
                </a:solidFill>
                <a:latin typeface="Avenir"/>
                <a:ea typeface="Avenir"/>
                <a:cs typeface="Avenir"/>
                <a:sym typeface="Avenir"/>
              </a:endParaRPr>
            </a:p>
          </p:txBody>
        </p:sp>
        <p:sp>
          <p:nvSpPr>
            <p:cNvPr id="340" name="Google Shape;340;p3"/>
            <p:cNvSpPr/>
            <p:nvPr/>
          </p:nvSpPr>
          <p:spPr>
            <a:xfrm>
              <a:off x="6229845" y="3158615"/>
              <a:ext cx="1886775" cy="72"/>
            </a:xfrm>
            <a:prstGeom prst="rect">
              <a:avLst/>
            </a:prstGeom>
            <a:solidFill>
              <a:schemeClr val="accent4"/>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8305299" y="517200"/>
              <a:ext cx="1886775" cy="2641486"/>
            </a:xfrm>
            <a:prstGeom prst="rect">
              <a:avLst/>
            </a:prstGeom>
            <a:solidFill>
              <a:srgbClr val="C3F6D1">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txBox="1"/>
            <p:nvPr/>
          </p:nvSpPr>
          <p:spPr>
            <a:xfrm>
              <a:off x="8305299"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Before Winter Break</a:t>
              </a:r>
              <a:endParaRPr/>
            </a:p>
            <a:p>
              <a:pPr indent="0" lvl="0" marL="0" marR="0" rtl="0" algn="l">
                <a:lnSpc>
                  <a:spcPct val="90000"/>
                </a:lnSpc>
                <a:spcBef>
                  <a:spcPts val="385"/>
                </a:spcBef>
                <a:spcAft>
                  <a:spcPts val="0"/>
                </a:spcAft>
                <a:buClr>
                  <a:schemeClr val="dk1"/>
                </a:buClr>
                <a:buSzPts val="1100"/>
                <a:buFont typeface="Avenir"/>
                <a:buNone/>
              </a:pPr>
              <a:r>
                <a:rPr b="1" i="0" lang="en-US" sz="1100" u="none" cap="none" strike="noStrike">
                  <a:solidFill>
                    <a:schemeClr val="dk1"/>
                  </a:solidFill>
                  <a:latin typeface="Avenir"/>
                  <a:ea typeface="Avenir"/>
                  <a:cs typeface="Avenir"/>
                  <a:sym typeface="Avenir"/>
                </a:rPr>
                <a:t>GO Team </a:t>
              </a:r>
              <a:r>
                <a:rPr b="0" i="0" lang="en-US" sz="1100" u="none" cap="none" strike="noStrike">
                  <a:solidFill>
                    <a:schemeClr val="dk1"/>
                  </a:solidFill>
                  <a:latin typeface="Avenir"/>
                  <a:ea typeface="Avenir"/>
                  <a:cs typeface="Avenir"/>
                  <a:sym typeface="Avenir"/>
                </a:rPr>
                <a:t>will take action (vote) on the rank of the strategic plan priorities for SY23-24 in preparation for budget discussions.</a:t>
              </a:r>
              <a:endParaRPr/>
            </a:p>
          </p:txBody>
        </p:sp>
        <p:sp>
          <p:nvSpPr>
            <p:cNvPr id="343" name="Google Shape;343;p3"/>
            <p:cNvSpPr/>
            <p:nvPr/>
          </p:nvSpPr>
          <p:spPr>
            <a:xfrm>
              <a:off x="8852464" y="781349"/>
              <a:ext cx="792445" cy="792445"/>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txBox="1"/>
            <p:nvPr/>
          </p:nvSpPr>
          <p:spPr>
            <a:xfrm>
              <a:off x="8968515"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5</a:t>
              </a:r>
              <a:endParaRPr b="0" i="0" sz="3800" u="none" cap="none" strike="noStrike">
                <a:solidFill>
                  <a:schemeClr val="lt1"/>
                </a:solidFill>
                <a:latin typeface="Avenir"/>
                <a:ea typeface="Avenir"/>
                <a:cs typeface="Avenir"/>
                <a:sym typeface="Avenir"/>
              </a:endParaRPr>
            </a:p>
          </p:txBody>
        </p:sp>
        <p:sp>
          <p:nvSpPr>
            <p:cNvPr id="345" name="Google Shape;345;p3"/>
            <p:cNvSpPr/>
            <p:nvPr/>
          </p:nvSpPr>
          <p:spPr>
            <a:xfrm>
              <a:off x="8305299" y="3158615"/>
              <a:ext cx="1886775" cy="72"/>
            </a:xfrm>
            <a:prstGeom prst="rect">
              <a:avLst/>
            </a:prstGeom>
            <a:solidFill>
              <a:srgbClr val="129836"/>
            </a:solid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 name="Google Shape;34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47" name="Google Shape;347;p3"/>
          <p:cNvSpPr/>
          <p:nvPr/>
        </p:nvSpPr>
        <p:spPr>
          <a:xfrm>
            <a:off x="7802310" y="1358574"/>
            <a:ext cx="731378" cy="1213503"/>
          </a:xfrm>
          <a:prstGeom prst="downArrow">
            <a:avLst>
              <a:gd fmla="val 50000" name="adj1"/>
              <a:gd fmla="val 50000" name="adj2"/>
            </a:avLst>
          </a:prstGeom>
          <a:solidFill>
            <a:schemeClr val="accent5"/>
          </a:solidFill>
          <a:ln cap="flat" cmpd="sng" w="12700">
            <a:solidFill>
              <a:srgbClr val="7B1E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348" name="Google Shape;348;p3"/>
          <p:cNvSpPr txBox="1"/>
          <p:nvPr/>
        </p:nvSpPr>
        <p:spPr>
          <a:xfrm>
            <a:off x="7334684" y="953659"/>
            <a:ext cx="16666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venir"/>
              <a:buNone/>
            </a:pPr>
            <a:r>
              <a:rPr b="0" i="0" lang="en-US" sz="1800" u="none" cap="none" strike="noStrike">
                <a:solidFill>
                  <a:srgbClr val="000000"/>
                </a:solidFill>
                <a:latin typeface="Avenir"/>
                <a:ea typeface="Avenir"/>
                <a:cs typeface="Avenir"/>
                <a:sym typeface="Avenir"/>
              </a:rPr>
              <a:t>You are </a:t>
            </a:r>
            <a:r>
              <a:rPr b="1" i="0" lang="en-US" sz="1800" u="none" cap="none" strike="noStrike">
                <a:solidFill>
                  <a:srgbClr val="A92A91"/>
                </a:solidFill>
                <a:latin typeface="Avenir"/>
                <a:ea typeface="Avenir"/>
                <a:cs typeface="Avenir"/>
                <a:sym typeface="Avenir"/>
              </a:rPr>
              <a:t>HERE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6"/>
          <p:cNvSpPr txBox="1"/>
          <p:nvPr/>
        </p:nvSpPr>
        <p:spPr>
          <a:xfrm>
            <a:off x="68365" y="76912"/>
            <a:ext cx="8289421" cy="1700613"/>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chemeClr val="accent2"/>
              </a:buClr>
              <a:buSzPts val="6000"/>
              <a:buFont typeface="Arial"/>
              <a:buNone/>
            </a:pPr>
            <a:r>
              <a:rPr b="1" lang="en-US" sz="6000">
                <a:solidFill>
                  <a:schemeClr val="accent2"/>
                </a:solidFill>
                <a:latin typeface="Arial"/>
                <a:ea typeface="Arial"/>
                <a:cs typeface="Arial"/>
                <a:sym typeface="Arial"/>
              </a:rPr>
              <a:t>Strategic Plan</a:t>
            </a:r>
            <a:endParaRPr/>
          </a:p>
          <a:p>
            <a:pPr indent="0" lvl="0" marL="0" marR="0" rtl="0" algn="ctr">
              <a:lnSpc>
                <a:spcPct val="90000"/>
              </a:lnSpc>
              <a:spcBef>
                <a:spcPts val="0"/>
              </a:spcBef>
              <a:spcAft>
                <a:spcPts val="0"/>
              </a:spcAft>
              <a:buClr>
                <a:schemeClr val="accent2"/>
              </a:buClr>
              <a:buSzPts val="6000"/>
              <a:buFont typeface="Arial"/>
              <a:buNone/>
            </a:pPr>
            <a:r>
              <a:rPr b="1" lang="en-US" sz="6000">
                <a:solidFill>
                  <a:schemeClr val="accent2"/>
                </a:solidFill>
                <a:latin typeface="Arial"/>
                <a:ea typeface="Arial"/>
                <a:cs typeface="Arial"/>
                <a:sym typeface="Arial"/>
              </a:rPr>
              <a:t>Priority Ranking</a:t>
            </a:r>
            <a:endParaRPr/>
          </a:p>
        </p:txBody>
      </p:sp>
      <p:sp>
        <p:nvSpPr>
          <p:cNvPr id="636" name="Google Shape;636;p26"/>
          <p:cNvSpPr txBox="1"/>
          <p:nvPr/>
        </p:nvSpPr>
        <p:spPr>
          <a:xfrm>
            <a:off x="470017" y="2144995"/>
            <a:ext cx="7486115" cy="369332"/>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dk1"/>
              </a:buClr>
              <a:buSzPts val="1800"/>
              <a:buFont typeface="Arial"/>
              <a:buNone/>
            </a:pPr>
            <a:r>
              <a:t/>
            </a:r>
            <a:endParaRPr b="1" sz="1800">
              <a:solidFill>
                <a:schemeClr val="dk1"/>
              </a:solidFill>
              <a:latin typeface="Arial"/>
              <a:ea typeface="Arial"/>
              <a:cs typeface="Arial"/>
              <a:sym typeface="Arial"/>
            </a:endParaRPr>
          </a:p>
        </p:txBody>
      </p:sp>
      <p:sp>
        <p:nvSpPr>
          <p:cNvPr id="637" name="Google Shape;637;p26"/>
          <p:cNvSpPr txBox="1"/>
          <p:nvPr/>
        </p:nvSpPr>
        <p:spPr>
          <a:xfrm>
            <a:off x="1351901" y="1775663"/>
            <a:ext cx="606247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Insert the school’s priorities from Higher to Lower</a:t>
            </a:r>
            <a:endParaRPr/>
          </a:p>
        </p:txBody>
      </p:sp>
      <p:sp>
        <p:nvSpPr>
          <p:cNvPr id="638" name="Google Shape;638;p26"/>
          <p:cNvSpPr txBox="1"/>
          <p:nvPr/>
        </p:nvSpPr>
        <p:spPr>
          <a:xfrm>
            <a:off x="1143649" y="2512465"/>
            <a:ext cx="6992339" cy="36933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 </a:t>
            </a:r>
            <a:endParaRPr/>
          </a:p>
        </p:txBody>
      </p:sp>
      <p:sp>
        <p:nvSpPr>
          <p:cNvPr id="639" name="Google Shape;639;p26"/>
          <p:cNvSpPr/>
          <p:nvPr/>
        </p:nvSpPr>
        <p:spPr>
          <a:xfrm>
            <a:off x="392649" y="2587752"/>
            <a:ext cx="502920" cy="3538728"/>
          </a:xfrm>
          <a:prstGeom prst="downArrow">
            <a:avLst>
              <a:gd fmla="val 50000" name="adj1"/>
              <a:gd fmla="val 50000" name="adj2"/>
            </a:avLst>
          </a:prstGeom>
          <a:solidFill>
            <a:schemeClr val="accent1"/>
          </a:solidFill>
          <a:ln cap="flat" cmpd="sng" w="12700">
            <a:solidFill>
              <a:srgbClr val="5414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0" name="Google Shape;640;p26"/>
          <p:cNvSpPr txBox="1"/>
          <p:nvPr/>
        </p:nvSpPr>
        <p:spPr>
          <a:xfrm>
            <a:off x="260029" y="2263641"/>
            <a:ext cx="76815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accent3"/>
                </a:solidFill>
                <a:latin typeface="Arial"/>
                <a:ea typeface="Arial"/>
                <a:cs typeface="Arial"/>
                <a:sym typeface="Arial"/>
              </a:rPr>
              <a:t>Higher</a:t>
            </a:r>
            <a:endParaRPr/>
          </a:p>
        </p:txBody>
      </p:sp>
      <p:sp>
        <p:nvSpPr>
          <p:cNvPr id="641" name="Google Shape;641;p26"/>
          <p:cNvSpPr txBox="1"/>
          <p:nvPr/>
        </p:nvSpPr>
        <p:spPr>
          <a:xfrm>
            <a:off x="285003" y="6126480"/>
            <a:ext cx="71821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accent3"/>
                </a:solidFill>
                <a:latin typeface="Arial"/>
                <a:ea typeface="Arial"/>
                <a:cs typeface="Arial"/>
                <a:sym typeface="Arial"/>
              </a:rPr>
              <a:t>Lower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27"/>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Action on the Strategic Plan Priorities</a:t>
            </a:r>
            <a:endParaRPr/>
          </a:p>
        </p:txBody>
      </p:sp>
      <p:sp>
        <p:nvSpPr>
          <p:cNvPr id="647" name="Google Shape;647;p27"/>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8" name="Google Shape;648;p27"/>
          <p:cNvSpPr txBox="1"/>
          <p:nvPr>
            <p:ph idx="1" type="body"/>
          </p:nvPr>
        </p:nvSpPr>
        <p:spPr>
          <a:xfrm>
            <a:off x="1167492" y="2478025"/>
            <a:ext cx="8387988" cy="370306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F3F3F"/>
              </a:buClr>
              <a:buSzPts val="3200"/>
              <a:buNone/>
            </a:pPr>
            <a:r>
              <a:rPr lang="en-US" sz="3200">
                <a:solidFill>
                  <a:srgbClr val="3F3F3F"/>
                </a:solidFill>
              </a:rPr>
              <a:t>The GO Team needs to </a:t>
            </a:r>
            <a:r>
              <a:rPr b="1" lang="en-US" sz="3200">
                <a:solidFill>
                  <a:schemeClr val="accent3"/>
                </a:solidFill>
              </a:rPr>
              <a:t>TAKE ACTION (vote)</a:t>
            </a:r>
            <a:r>
              <a:rPr lang="en-US" sz="3200">
                <a:solidFill>
                  <a:schemeClr val="accent3"/>
                </a:solidFill>
              </a:rPr>
              <a:t> </a:t>
            </a:r>
            <a:r>
              <a:rPr lang="en-US" sz="3200">
                <a:solidFill>
                  <a:srgbClr val="3F3F3F"/>
                </a:solidFill>
              </a:rPr>
              <a:t>on its ranked Strategic Plan Priorities. After the motion and a second, the GO Team may have additional discussion. Once discussion is concluded, the GO Team will vote.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2" name="Shape 652"/>
        <p:cNvGrpSpPr/>
        <p:nvPr/>
      </p:nvGrpSpPr>
      <p:grpSpPr>
        <a:xfrm>
          <a:off x="0" y="0"/>
          <a:ext cx="0" cy="0"/>
          <a:chOff x="0" y="0"/>
          <a:chExt cx="0" cy="0"/>
        </a:xfrm>
      </p:grpSpPr>
      <p:sp>
        <p:nvSpPr>
          <p:cNvPr id="653" name="Google Shape;653;p2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54" name="Google Shape;654;p28"/>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655" name="Google Shape;655;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56" name="Google Shape;656;p28"/>
          <p:cNvSpPr txBox="1"/>
          <p:nvPr>
            <p:ph type="title"/>
          </p:nvPr>
        </p:nvSpPr>
        <p:spPr>
          <a:xfrm>
            <a:off x="838201" y="367075"/>
            <a:ext cx="51205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latin typeface="Twentieth Century"/>
                <a:ea typeface="Twentieth Century"/>
                <a:cs typeface="Twentieth Century"/>
                <a:sym typeface="Twentieth Century"/>
              </a:rPr>
              <a:t>Where we’re going</a:t>
            </a:r>
            <a:endParaRPr/>
          </a:p>
        </p:txBody>
      </p:sp>
      <p:sp>
        <p:nvSpPr>
          <p:cNvPr id="657" name="Google Shape;657;p28"/>
          <p:cNvSpPr txBox="1"/>
          <p:nvPr>
            <p:ph idx="1" type="body"/>
          </p:nvPr>
        </p:nvSpPr>
        <p:spPr>
          <a:xfrm>
            <a:off x="838201" y="1825625"/>
            <a:ext cx="509219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At our next meeting(s) we will begin the discussion of the 2023-2024 budget. </a:t>
            </a:r>
            <a:endParaRPr/>
          </a:p>
          <a:p>
            <a:pPr indent="0" lvl="0" marL="0" rtl="0" algn="l">
              <a:lnSpc>
                <a:spcPct val="90000"/>
              </a:lnSpc>
              <a:spcBef>
                <a:spcPts val="1000"/>
              </a:spcBef>
              <a:spcAft>
                <a:spcPts val="0"/>
              </a:spcAft>
              <a:buClr>
                <a:schemeClr val="dk1"/>
              </a:buClr>
              <a:buSzPts val="2400"/>
              <a:buNone/>
            </a:pPr>
            <a:r>
              <a:rPr lang="en-US"/>
              <a:t>Let me or the Chair know of any additional information you need for our future discussion.</a:t>
            </a:r>
            <a:endParaRPr/>
          </a:p>
          <a:p>
            <a:pPr indent="152400" lvl="0" marL="0" rtl="0" algn="l">
              <a:lnSpc>
                <a:spcPct val="90000"/>
              </a:lnSpc>
              <a:spcBef>
                <a:spcPts val="1000"/>
              </a:spcBef>
              <a:spcAft>
                <a:spcPts val="0"/>
              </a:spcAft>
              <a:buClr>
                <a:schemeClr val="dk1"/>
              </a:buClr>
              <a:buSzPts val="2400"/>
              <a:buFont typeface="Arial"/>
              <a:buNone/>
            </a:pPr>
            <a:r>
              <a:t/>
            </a:r>
            <a:endParaRPr/>
          </a:p>
        </p:txBody>
      </p:sp>
      <p:sp>
        <p:nvSpPr>
          <p:cNvPr id="658" name="Google Shape;658;p28"/>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id="659" name="Google Shape;659;p28"/>
          <p:cNvPicPr preferRelativeResize="0"/>
          <p:nvPr>
            <p:ph idx="2" type="pic"/>
          </p:nvPr>
        </p:nvPicPr>
        <p:blipFill rotWithShape="1">
          <a:blip r:embed="rId3">
            <a:alphaModFix/>
          </a:blip>
          <a:srcRect b="17913" l="0" r="0" t="17913"/>
          <a:stretch/>
        </p:blipFill>
        <p:spPr>
          <a:xfrm>
            <a:off x="7901259" y="2727729"/>
            <a:ext cx="4290740" cy="4130271"/>
          </a:xfrm>
          <a:prstGeom prst="rect">
            <a:avLst/>
          </a:prstGeom>
          <a:noFill/>
          <a:ln>
            <a:noFill/>
          </a:ln>
        </p:spPr>
      </p:pic>
      <p:sp>
        <p:nvSpPr>
          <p:cNvPr id="660" name="Google Shape;660;p28"/>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pic>
        <p:nvPicPr>
          <p:cNvPr id="661" name="Google Shape;661;p28"/>
          <p:cNvPicPr preferRelativeResize="0"/>
          <p:nvPr>
            <p:ph idx="3" type="pic"/>
          </p:nvPr>
        </p:nvPicPr>
        <p:blipFill rotWithShape="1">
          <a:blip r:embed="rId4">
            <a:alphaModFix/>
          </a:blip>
          <a:srcRect b="4" l="21900" r="3" t="0"/>
          <a:stretch/>
        </p:blipFill>
        <p:spPr>
          <a:xfrm>
            <a:off x="6261609" y="0"/>
            <a:ext cx="3519311" cy="3007909"/>
          </a:xfrm>
          <a:prstGeom prst="rect">
            <a:avLst/>
          </a:prstGeom>
          <a:noFill/>
          <a:ln>
            <a:noFill/>
          </a:ln>
        </p:spPr>
      </p:pic>
      <p:sp>
        <p:nvSpPr>
          <p:cNvPr id="662" name="Google Shape;66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FFFFFF"/>
              </a:buClr>
              <a:buSzPts val="1200"/>
              <a:buFont typeface="Avenir"/>
              <a:buNone/>
            </a:pPr>
            <a:fld id="{00000000-1234-1234-1234-123412341234}" type="slidenum">
              <a:rPr b="0" i="0" lang="en-US" sz="1200" u="none" cap="none" strike="noStrike">
                <a:solidFill>
                  <a:srgbClr val="FFFFFF"/>
                </a:solidFill>
                <a:latin typeface="Avenir"/>
                <a:ea typeface="Avenir"/>
                <a:cs typeface="Avenir"/>
                <a:sym typeface="Avenir"/>
              </a:rPr>
              <a:t>‹#›</a:t>
            </a:fld>
            <a:endParaRPr b="0" i="0" sz="1200" u="none" cap="none" strike="noStrike">
              <a:solidFill>
                <a:srgbClr val="FFFFFF"/>
              </a:solidFill>
              <a:latin typeface="Avenir"/>
              <a:ea typeface="Avenir"/>
              <a:cs typeface="Avenir"/>
              <a:sym typeface="Aveni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9"/>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Twentieth Century"/>
              <a:buNone/>
            </a:pPr>
            <a:r>
              <a:rPr lang="en-US"/>
              <a:t>Thank you</a:t>
            </a:r>
            <a:endParaRPr/>
          </a:p>
        </p:txBody>
      </p:sp>
      <p:sp>
        <p:nvSpPr>
          <p:cNvPr id="668" name="Google Shape;668;p29"/>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venir"/>
              <a:buNone/>
            </a:pPr>
            <a:fld id="{00000000-1234-1234-1234-123412341234}" type="slidenum">
              <a:rPr b="0" i="0" lang="en-US" sz="1200" u="none" cap="none" strike="noStrike">
                <a:solidFill>
                  <a:srgbClr val="888888"/>
                </a:solidFill>
                <a:latin typeface="Avenir"/>
                <a:ea typeface="Avenir"/>
                <a:cs typeface="Avenir"/>
                <a:sym typeface="Avenir"/>
              </a:rPr>
              <a:t>‹#›</a:t>
            </a:fld>
            <a:endParaRPr b="0" i="0" sz="1200" u="none" cap="none" strike="noStrike">
              <a:solidFill>
                <a:srgbClr val="888888"/>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Twentieth Century"/>
              <a:buNone/>
            </a:pPr>
            <a:r>
              <a:rPr b="1" lang="en-US" sz="5400"/>
              <a:t>Discussion Items</a:t>
            </a:r>
            <a:endParaRPr/>
          </a:p>
        </p:txBody>
      </p:sp>
      <p:sp>
        <p:nvSpPr>
          <p:cNvPr id="354" name="Google Shape;354;p4"/>
          <p:cNvSpPr txBox="1"/>
          <p:nvPr>
            <p:ph idx="1" type="body"/>
          </p:nvPr>
        </p:nvSpPr>
        <p:spPr>
          <a:xfrm>
            <a:off x="5617029" y="1844288"/>
            <a:ext cx="5549319" cy="393192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a:t>Current Strategic Plan</a:t>
            </a:r>
            <a:endParaRPr/>
          </a:p>
          <a:p>
            <a:pPr indent="0" lvl="0" marL="0" rtl="0" algn="l">
              <a:lnSpc>
                <a:spcPct val="100000"/>
              </a:lnSpc>
              <a:spcBef>
                <a:spcPts val="0"/>
              </a:spcBef>
              <a:spcAft>
                <a:spcPts val="0"/>
              </a:spcAft>
              <a:buClr>
                <a:schemeClr val="dk1"/>
              </a:buClr>
              <a:buSzPts val="2800"/>
              <a:buNone/>
            </a:pPr>
            <a:r>
              <a:t/>
            </a:r>
            <a:endParaRPr/>
          </a:p>
          <a:p>
            <a:pPr indent="0" lvl="0" marL="0" rtl="0" algn="l">
              <a:lnSpc>
                <a:spcPct val="100000"/>
              </a:lnSpc>
              <a:spcBef>
                <a:spcPts val="0"/>
              </a:spcBef>
              <a:spcAft>
                <a:spcPts val="0"/>
              </a:spcAft>
              <a:buClr>
                <a:schemeClr val="dk1"/>
              </a:buClr>
              <a:buSzPts val="2800"/>
              <a:buNone/>
            </a:pPr>
            <a:r>
              <a:rPr b="1" lang="en-US"/>
              <a:t>Continuous Improvement Plan</a:t>
            </a:r>
            <a:endParaRPr/>
          </a:p>
          <a:p>
            <a:pPr indent="0" lvl="0" marL="0" rtl="0" algn="l">
              <a:lnSpc>
                <a:spcPct val="100000"/>
              </a:lnSpc>
              <a:spcBef>
                <a:spcPts val="0"/>
              </a:spcBef>
              <a:spcAft>
                <a:spcPts val="0"/>
              </a:spcAft>
              <a:buClr>
                <a:schemeClr val="dk1"/>
              </a:buClr>
              <a:buSzPts val="2800"/>
              <a:buNone/>
            </a:pPr>
            <a:r>
              <a:rPr lang="en-US"/>
              <a:t>	Needs Assessment</a:t>
            </a:r>
            <a:endParaRPr/>
          </a:p>
          <a:p>
            <a:pPr indent="0" lvl="0" marL="0" rtl="0" algn="l">
              <a:lnSpc>
                <a:spcPct val="100000"/>
              </a:lnSpc>
              <a:spcBef>
                <a:spcPts val="0"/>
              </a:spcBef>
              <a:spcAft>
                <a:spcPts val="0"/>
              </a:spcAft>
              <a:buClr>
                <a:schemeClr val="dk1"/>
              </a:buClr>
              <a:buSzPts val="2800"/>
              <a:buNone/>
            </a:pPr>
            <a:r>
              <a:rPr lang="en-US"/>
              <a:t>	SMART GOALS</a:t>
            </a:r>
            <a:endParaRPr/>
          </a:p>
          <a:p>
            <a:pPr indent="0" lvl="0" marL="0" rtl="0" algn="l">
              <a:lnSpc>
                <a:spcPct val="100000"/>
              </a:lnSpc>
              <a:spcBef>
                <a:spcPts val="0"/>
              </a:spcBef>
              <a:spcAft>
                <a:spcPts val="0"/>
              </a:spcAft>
              <a:buClr>
                <a:schemeClr val="dk1"/>
              </a:buClr>
              <a:buSzPts val="2800"/>
              <a:buNone/>
            </a:pPr>
            <a:r>
              <a:rPr lang="en-US"/>
              <a:t>	Monitoring Measures</a:t>
            </a:r>
            <a:endParaRPr/>
          </a:p>
          <a:p>
            <a:pPr indent="0" lvl="0" marL="0" rtl="0" algn="l">
              <a:lnSpc>
                <a:spcPct val="100000"/>
              </a:lnSpc>
              <a:spcBef>
                <a:spcPts val="0"/>
              </a:spcBef>
              <a:spcAft>
                <a:spcPts val="0"/>
              </a:spcAft>
              <a:buClr>
                <a:schemeClr val="dk1"/>
              </a:buClr>
              <a:buSzPts val="2800"/>
              <a:buNone/>
            </a:pPr>
            <a:r>
              <a:t/>
            </a:r>
            <a:endParaRPr/>
          </a:p>
          <a:p>
            <a:pPr indent="0" lvl="0" marL="0" rtl="0" algn="l">
              <a:lnSpc>
                <a:spcPct val="100000"/>
              </a:lnSpc>
              <a:spcBef>
                <a:spcPts val="0"/>
              </a:spcBef>
              <a:spcAft>
                <a:spcPts val="0"/>
              </a:spcAft>
              <a:buClr>
                <a:schemeClr val="dk1"/>
              </a:buClr>
              <a:buSzPts val="2800"/>
              <a:buNone/>
            </a:pPr>
            <a:r>
              <a:rPr b="1" lang="en-US"/>
              <a:t>MAP Data</a:t>
            </a:r>
            <a:endParaRPr/>
          </a:p>
          <a:p>
            <a:pPr indent="0" lvl="0" marL="0" rtl="0" algn="l">
              <a:lnSpc>
                <a:spcPct val="100000"/>
              </a:lnSpc>
              <a:spcBef>
                <a:spcPts val="0"/>
              </a:spcBef>
              <a:spcAft>
                <a:spcPts val="0"/>
              </a:spcAft>
              <a:buClr>
                <a:schemeClr val="dk1"/>
              </a:buClr>
              <a:buSzPts val="2800"/>
              <a:buNone/>
            </a:pPr>
            <a:r>
              <a:rPr lang="en-US"/>
              <a:t>(Today)	Data Protocol</a:t>
            </a:r>
            <a:endParaRPr/>
          </a:p>
        </p:txBody>
      </p:sp>
      <p:sp>
        <p:nvSpPr>
          <p:cNvPr id="355" name="Google Shape;35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descr="Checkmark with solid fill" id="356" name="Google Shape;356;p4"/>
          <p:cNvPicPr preferRelativeResize="0"/>
          <p:nvPr/>
        </p:nvPicPr>
        <p:blipFill rotWithShape="1">
          <a:blip r:embed="rId3">
            <a:alphaModFix/>
          </a:blip>
          <a:srcRect b="0" l="0" r="0" t="0"/>
          <a:stretch/>
        </p:blipFill>
        <p:spPr>
          <a:xfrm>
            <a:off x="6189306" y="3248608"/>
            <a:ext cx="360784" cy="360784"/>
          </a:xfrm>
          <a:prstGeom prst="rect">
            <a:avLst/>
          </a:prstGeom>
          <a:noFill/>
          <a:ln>
            <a:noFill/>
          </a:ln>
        </p:spPr>
      </p:pic>
      <p:pic>
        <p:nvPicPr>
          <p:cNvPr descr="Checkmark with solid fill" id="357" name="Google Shape;357;p4"/>
          <p:cNvPicPr preferRelativeResize="0"/>
          <p:nvPr/>
        </p:nvPicPr>
        <p:blipFill rotWithShape="1">
          <a:blip r:embed="rId3">
            <a:alphaModFix/>
          </a:blip>
          <a:srcRect b="0" l="0" r="0" t="0"/>
          <a:stretch/>
        </p:blipFill>
        <p:spPr>
          <a:xfrm>
            <a:off x="6189306" y="3629856"/>
            <a:ext cx="360784" cy="360784"/>
          </a:xfrm>
          <a:prstGeom prst="rect">
            <a:avLst/>
          </a:prstGeom>
          <a:noFill/>
          <a:ln>
            <a:noFill/>
          </a:ln>
        </p:spPr>
      </p:pic>
      <p:pic>
        <p:nvPicPr>
          <p:cNvPr descr="Checkmark with solid fill" id="358" name="Google Shape;358;p4"/>
          <p:cNvPicPr preferRelativeResize="0"/>
          <p:nvPr/>
        </p:nvPicPr>
        <p:blipFill rotWithShape="1">
          <a:blip r:embed="rId3">
            <a:alphaModFix/>
          </a:blip>
          <a:srcRect b="0" l="0" r="0" t="0"/>
          <a:stretch/>
        </p:blipFill>
        <p:spPr>
          <a:xfrm>
            <a:off x="6189306" y="4056202"/>
            <a:ext cx="360784" cy="3607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Current</a:t>
            </a:r>
            <a:br>
              <a:rPr lang="en-US">
                <a:solidFill>
                  <a:srgbClr val="FFFFFF"/>
                </a:solidFill>
              </a:rPr>
            </a:br>
            <a:r>
              <a:rPr lang="en-US">
                <a:solidFill>
                  <a:srgbClr val="FFFFFF"/>
                </a:solidFill>
              </a:rPr>
              <a:t>Strategic Plan</a:t>
            </a:r>
            <a:endParaRPr/>
          </a:p>
        </p:txBody>
      </p:sp>
      <p:sp>
        <p:nvSpPr>
          <p:cNvPr id="364" name="Google Shape;364;p5"/>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2021-2025</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
          <p:cNvSpPr txBox="1"/>
          <p:nvPr/>
        </p:nvSpPr>
        <p:spPr>
          <a:xfrm>
            <a:off x="1524000" y="1803119"/>
            <a:ext cx="1837800" cy="553968"/>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1" lang="en-US" sz="1200" u="none" cap="none" strike="noStrike">
                <a:solidFill>
                  <a:srgbClr val="151515"/>
                </a:solidFill>
                <a:latin typeface="Calibri"/>
                <a:ea typeface="Calibri"/>
                <a:cs typeface="Calibri"/>
                <a:sym typeface="Calibri"/>
              </a:rPr>
              <a:t>APS Strategic Priorities &amp; Initiatives</a:t>
            </a:r>
            <a:endParaRPr b="1" i="1" sz="200" u="none" cap="none" strike="noStrike">
              <a:solidFill>
                <a:srgbClr val="151515"/>
              </a:solidFill>
              <a:latin typeface="Calibri"/>
              <a:ea typeface="Calibri"/>
              <a:cs typeface="Calibri"/>
              <a:sym typeface="Calibri"/>
            </a:endParaRPr>
          </a:p>
        </p:txBody>
      </p:sp>
      <p:sp>
        <p:nvSpPr>
          <p:cNvPr id="371" name="Google Shape;371;p6"/>
          <p:cNvSpPr/>
          <p:nvPr/>
        </p:nvSpPr>
        <p:spPr>
          <a:xfrm>
            <a:off x="7601725" y="2461073"/>
            <a:ext cx="2585100" cy="10347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1000" u="none" cap="none" strike="noStrike">
              <a:solidFill>
                <a:srgbClr val="000000"/>
              </a:solidFill>
              <a:latin typeface="Calibri"/>
              <a:ea typeface="Calibri"/>
              <a:cs typeface="Calibri"/>
              <a:sym typeface="Calibri"/>
            </a:endParaRPr>
          </a:p>
        </p:txBody>
      </p:sp>
      <p:sp>
        <p:nvSpPr>
          <p:cNvPr id="372" name="Google Shape;372;p6"/>
          <p:cNvSpPr/>
          <p:nvPr/>
        </p:nvSpPr>
        <p:spPr>
          <a:xfrm>
            <a:off x="7601718" y="3630922"/>
            <a:ext cx="2585126" cy="477000"/>
          </a:xfrm>
          <a:prstGeom prst="rect">
            <a:avLst/>
          </a:prstGeom>
          <a:solidFill>
            <a:srgbClr val="DDEA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-Safety patrol/Restorative student leaders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-Restorative practice committee/Coach next year</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-Develop student clubs with clear objectives </a:t>
            </a:r>
            <a:endParaRPr b="0" i="0" sz="800" u="none" cap="none" strike="noStrike">
              <a:solidFill>
                <a:srgbClr val="000000"/>
              </a:solidFill>
              <a:latin typeface="Arial"/>
              <a:ea typeface="Arial"/>
              <a:cs typeface="Arial"/>
              <a:sym typeface="Arial"/>
            </a:endParaRPr>
          </a:p>
        </p:txBody>
      </p:sp>
      <p:sp>
        <p:nvSpPr>
          <p:cNvPr id="373" name="Google Shape;373;p6"/>
          <p:cNvSpPr/>
          <p:nvPr/>
        </p:nvSpPr>
        <p:spPr>
          <a:xfrm>
            <a:off x="7601725" y="4416403"/>
            <a:ext cx="2585100" cy="938700"/>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-IB Training</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-Create pipeline for aspiring leaders through flexible master teacher teams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-Differentiated professional learning &amp; vertical monthly Teaming</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-Clearly flesh out new teacher mentor program (Teacher rounds)</a:t>
            </a:r>
            <a:endParaRPr b="0" i="0" sz="800" u="none" cap="none" strike="noStrike">
              <a:solidFill>
                <a:srgbClr val="000000"/>
              </a:solidFill>
              <a:latin typeface="Arial"/>
              <a:ea typeface="Arial"/>
              <a:cs typeface="Arial"/>
              <a:sym typeface="Arial"/>
            </a:endParaRPr>
          </a:p>
        </p:txBody>
      </p:sp>
      <p:sp>
        <p:nvSpPr>
          <p:cNvPr id="374" name="Google Shape;374;p6"/>
          <p:cNvSpPr/>
          <p:nvPr/>
        </p:nvSpPr>
        <p:spPr>
          <a:xfrm>
            <a:off x="7601718" y="5653034"/>
            <a:ext cx="2585126" cy="708000"/>
          </a:xfrm>
          <a:prstGeom prst="rect">
            <a:avLst/>
          </a:pr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-Monthly community engagement </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Community coffees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-Student-Led restorative practice group</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Quarterly student learning showcase</a:t>
            </a:r>
            <a:endParaRPr b="0" i="0" sz="800" u="none" cap="none" strike="noStrike">
              <a:solidFill>
                <a:srgbClr val="000000"/>
              </a:solidFill>
              <a:latin typeface="Arial"/>
              <a:ea typeface="Arial"/>
              <a:cs typeface="Arial"/>
              <a:sym typeface="Arial"/>
            </a:endParaRPr>
          </a:p>
        </p:txBody>
      </p:sp>
      <p:sp>
        <p:nvSpPr>
          <p:cNvPr id="375" name="Google Shape;375;p6"/>
          <p:cNvSpPr txBox="1"/>
          <p:nvPr/>
        </p:nvSpPr>
        <p:spPr>
          <a:xfrm>
            <a:off x="5111141" y="22257"/>
            <a:ext cx="1837800" cy="831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i="0" lang="en-US" sz="1400" u="none" cap="none" strike="noStrike">
                <a:solidFill>
                  <a:srgbClr val="151515"/>
                </a:solidFill>
                <a:latin typeface="Calibri"/>
                <a:ea typeface="Calibri"/>
                <a:cs typeface="Calibri"/>
                <a:sym typeface="Calibri"/>
              </a:rPr>
              <a:t>F. A. Toomer</a:t>
            </a:r>
            <a:endParaRPr b="1" i="0" sz="1400" u="none" cap="none" strike="noStrike">
              <a:solidFill>
                <a:srgbClr val="151515"/>
              </a:solidFill>
              <a:latin typeface="Calibri"/>
              <a:ea typeface="Calibri"/>
              <a:cs typeface="Calibri"/>
              <a:sym typeface="Calibri"/>
            </a:endParaRPr>
          </a:p>
          <a:p>
            <a:pPr indent="0" lvl="0" marL="0" marR="0" rtl="0" algn="ctr">
              <a:spcBef>
                <a:spcPts val="0"/>
              </a:spcBef>
              <a:spcAft>
                <a:spcPts val="0"/>
              </a:spcAft>
              <a:buNone/>
            </a:pPr>
            <a:r>
              <a:rPr b="1" i="0" lang="en-US" sz="1400" u="none" cap="none" strike="noStrike">
                <a:solidFill>
                  <a:srgbClr val="151515"/>
                </a:solidFill>
                <a:latin typeface="Calibri"/>
                <a:ea typeface="Calibri"/>
                <a:cs typeface="Calibri"/>
                <a:sym typeface="Calibri"/>
              </a:rPr>
              <a:t>Strategic Plan</a:t>
            </a:r>
            <a:endParaRPr b="1" i="0" sz="1400" u="none" cap="none" strike="noStrike">
              <a:solidFill>
                <a:srgbClr val="151515"/>
              </a:solidFill>
              <a:latin typeface="Calibri"/>
              <a:ea typeface="Calibri"/>
              <a:cs typeface="Calibri"/>
              <a:sym typeface="Calibri"/>
            </a:endParaRPr>
          </a:p>
          <a:p>
            <a:pPr indent="0" lvl="0" marL="0" marR="0" rtl="0" algn="ctr">
              <a:spcBef>
                <a:spcPts val="0"/>
              </a:spcBef>
              <a:spcAft>
                <a:spcPts val="0"/>
              </a:spcAft>
              <a:buNone/>
            </a:pPr>
            <a:r>
              <a:rPr b="1" i="0" lang="en-US" sz="1400" u="none" cap="none" strike="noStrike">
                <a:solidFill>
                  <a:srgbClr val="151515"/>
                </a:solidFill>
                <a:latin typeface="Calibri"/>
                <a:ea typeface="Calibri"/>
                <a:cs typeface="Calibri"/>
                <a:sym typeface="Calibri"/>
              </a:rPr>
              <a:t>2021-2025</a:t>
            </a:r>
            <a:endParaRPr b="1" i="0" sz="1400" u="none" cap="none" strike="noStrike">
              <a:solidFill>
                <a:srgbClr val="151515"/>
              </a:solidFill>
              <a:latin typeface="Calibri"/>
              <a:ea typeface="Calibri"/>
              <a:cs typeface="Calibri"/>
              <a:sym typeface="Calibri"/>
            </a:endParaRPr>
          </a:p>
        </p:txBody>
      </p:sp>
      <p:sp>
        <p:nvSpPr>
          <p:cNvPr id="376" name="Google Shape;376;p6"/>
          <p:cNvSpPr txBox="1"/>
          <p:nvPr/>
        </p:nvSpPr>
        <p:spPr>
          <a:xfrm>
            <a:off x="1516899" y="605904"/>
            <a:ext cx="1837698" cy="36930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1" lang="en-US" sz="1200" u="none" cap="none" strike="noStrike">
                <a:solidFill>
                  <a:srgbClr val="151515"/>
                </a:solidFill>
                <a:latin typeface="Calibri"/>
                <a:ea typeface="Calibri"/>
                <a:cs typeface="Calibri"/>
                <a:sym typeface="Calibri"/>
              </a:rPr>
              <a:t>SMART Goals</a:t>
            </a:r>
            <a:endParaRPr b="1" i="1" sz="200" u="none" cap="none" strike="noStrike">
              <a:solidFill>
                <a:srgbClr val="151515"/>
              </a:solidFill>
              <a:latin typeface="Calibri"/>
              <a:ea typeface="Calibri"/>
              <a:cs typeface="Calibri"/>
              <a:sym typeface="Calibri"/>
            </a:endParaRPr>
          </a:p>
        </p:txBody>
      </p:sp>
      <p:sp>
        <p:nvSpPr>
          <p:cNvPr id="377" name="Google Shape;377;p6"/>
          <p:cNvSpPr txBox="1"/>
          <p:nvPr/>
        </p:nvSpPr>
        <p:spPr>
          <a:xfrm>
            <a:off x="7520766" y="1786689"/>
            <a:ext cx="1837800" cy="36930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1" lang="en-US" sz="1200" u="none" cap="none" strike="noStrike">
                <a:solidFill>
                  <a:srgbClr val="151515"/>
                </a:solidFill>
                <a:latin typeface="Calibri"/>
                <a:ea typeface="Calibri"/>
                <a:cs typeface="Calibri"/>
                <a:sym typeface="Calibri"/>
              </a:rPr>
              <a:t>School Strategies</a:t>
            </a:r>
            <a:endParaRPr b="1" i="1" sz="200" u="none" cap="none" strike="noStrike">
              <a:solidFill>
                <a:srgbClr val="151515"/>
              </a:solidFill>
              <a:latin typeface="Calibri"/>
              <a:ea typeface="Calibri"/>
              <a:cs typeface="Calibri"/>
              <a:sym typeface="Calibri"/>
            </a:endParaRPr>
          </a:p>
        </p:txBody>
      </p:sp>
      <p:sp>
        <p:nvSpPr>
          <p:cNvPr id="378" name="Google Shape;378;p6"/>
          <p:cNvSpPr/>
          <p:nvPr/>
        </p:nvSpPr>
        <p:spPr>
          <a:xfrm>
            <a:off x="2121397" y="910254"/>
            <a:ext cx="2468880" cy="794116"/>
          </a:xfrm>
          <a:prstGeom prst="rect">
            <a:avLst/>
          </a:prstGeom>
          <a:solidFill>
            <a:schemeClr val="lt1"/>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0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US" sz="1000" u="none" cap="none" strike="noStrike">
                <a:solidFill>
                  <a:srgbClr val="000000"/>
                </a:solidFill>
                <a:latin typeface="Arial"/>
                <a:ea typeface="Arial"/>
                <a:cs typeface="Arial"/>
                <a:sym typeface="Arial"/>
              </a:rPr>
              <a:t>Reading</a:t>
            </a:r>
            <a:endParaRPr b="1" i="0" sz="10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000" u="none" cap="none" strike="noStrike">
                <a:solidFill>
                  <a:srgbClr val="000000"/>
                </a:solidFill>
                <a:latin typeface="Arial"/>
                <a:ea typeface="Arial"/>
                <a:cs typeface="Arial"/>
                <a:sym typeface="Arial"/>
              </a:rPr>
              <a:t>Increase the % of grades 3-5 students scoring proficient or above in reading from 25% to 35% by 2025</a:t>
            </a:r>
            <a:br>
              <a:rPr b="0" i="0" lang="en-US" sz="1000" u="none" cap="none" strike="noStrike">
                <a:solidFill>
                  <a:srgbClr val="000000"/>
                </a:solidFill>
                <a:latin typeface="Arial"/>
                <a:ea typeface="Arial"/>
                <a:cs typeface="Arial"/>
                <a:sym typeface="Arial"/>
              </a:rPr>
            </a:br>
            <a:endParaRPr b="0" i="0" sz="1000" u="none" cap="none" strike="noStrike">
              <a:solidFill>
                <a:srgbClr val="000000"/>
              </a:solidFill>
              <a:latin typeface="Calibri"/>
              <a:ea typeface="Calibri"/>
              <a:cs typeface="Calibri"/>
              <a:sym typeface="Calibri"/>
            </a:endParaRPr>
          </a:p>
        </p:txBody>
      </p:sp>
      <p:sp>
        <p:nvSpPr>
          <p:cNvPr id="379" name="Google Shape;379;p6"/>
          <p:cNvSpPr/>
          <p:nvPr/>
        </p:nvSpPr>
        <p:spPr>
          <a:xfrm>
            <a:off x="4851038" y="920870"/>
            <a:ext cx="2468880" cy="780410"/>
          </a:xfrm>
          <a:prstGeom prst="rect">
            <a:avLst/>
          </a:prstGeom>
          <a:solidFill>
            <a:schemeClr val="lt1"/>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000" u="none" cap="none" strike="noStrike">
                <a:solidFill>
                  <a:srgbClr val="000000"/>
                </a:solidFill>
                <a:latin typeface="Arial"/>
                <a:ea typeface="Arial"/>
                <a:cs typeface="Arial"/>
                <a:sym typeface="Arial"/>
              </a:rPr>
              <a:t>Math</a:t>
            </a:r>
            <a:endParaRPr b="0"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cap="none" strike="noStrike">
                <a:solidFill>
                  <a:srgbClr val="000000"/>
                </a:solidFill>
                <a:latin typeface="Arial"/>
                <a:ea typeface="Arial"/>
                <a:cs typeface="Arial"/>
                <a:sym typeface="Arial"/>
              </a:rPr>
              <a:t>Increase the % of grades 3-5 students scoring proficient or above in math from 25% to 35% by</a:t>
            </a:r>
            <a:r>
              <a:rPr b="0" i="0" lang="en-US" sz="1000" u="none" cap="none" strike="noStrike">
                <a:solidFill>
                  <a:srgbClr val="000000"/>
                </a:solidFill>
                <a:highlight>
                  <a:schemeClr val="lt1"/>
                </a:highlight>
                <a:latin typeface="Arial"/>
                <a:ea typeface="Arial"/>
                <a:cs typeface="Arial"/>
                <a:sym typeface="Arial"/>
              </a:rPr>
              <a:t> 2025</a:t>
            </a:r>
            <a:endParaRPr b="0" i="0" sz="1000" u="none" cap="none" strike="noStrike">
              <a:solidFill>
                <a:srgbClr val="000000"/>
              </a:solidFill>
              <a:highlight>
                <a:schemeClr val="lt1"/>
              </a:highlight>
              <a:latin typeface="Calibri"/>
              <a:ea typeface="Calibri"/>
              <a:cs typeface="Calibri"/>
              <a:sym typeface="Calibri"/>
            </a:endParaRPr>
          </a:p>
        </p:txBody>
      </p:sp>
      <p:sp>
        <p:nvSpPr>
          <p:cNvPr id="380" name="Google Shape;380;p6"/>
          <p:cNvSpPr/>
          <p:nvPr/>
        </p:nvSpPr>
        <p:spPr>
          <a:xfrm>
            <a:off x="7601723" y="926709"/>
            <a:ext cx="2468880" cy="780410"/>
          </a:xfrm>
          <a:prstGeom prst="rect">
            <a:avLst/>
          </a:prstGeom>
          <a:solidFill>
            <a:schemeClr val="lt1"/>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000" u="none" cap="none" strike="noStrike">
                <a:solidFill>
                  <a:srgbClr val="000000"/>
                </a:solidFill>
                <a:latin typeface="Arial"/>
                <a:ea typeface="Arial"/>
                <a:cs typeface="Arial"/>
                <a:sym typeface="Arial"/>
              </a:rPr>
              <a:t>Attendance</a:t>
            </a:r>
            <a:endParaRPr b="0"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900" u="none" cap="none" strike="noStrike">
                <a:solidFill>
                  <a:srgbClr val="000000"/>
                </a:solidFill>
                <a:latin typeface="Arial"/>
                <a:ea typeface="Arial"/>
                <a:cs typeface="Arial"/>
                <a:sym typeface="Arial"/>
              </a:rPr>
              <a:t>By May 2023, our percentage of students meeting CCRPI criteria will increase from 53.6% to 58.3%  as indicated on APS graphs and infinite campus</a:t>
            </a:r>
            <a:r>
              <a:rPr b="1" i="0" lang="en-US" sz="1000" u="none" cap="none" strike="noStrike">
                <a:solidFill>
                  <a:srgbClr val="000000"/>
                </a:solidFill>
                <a:latin typeface="Arial"/>
                <a:ea typeface="Arial"/>
                <a:cs typeface="Arial"/>
                <a:sym typeface="Arial"/>
              </a:rPr>
              <a:t>.</a:t>
            </a:r>
            <a:r>
              <a:rPr b="0" i="0" lang="en-US" sz="1000" u="none" cap="none" strike="noStrike">
                <a:solidFill>
                  <a:srgbClr val="000000"/>
                </a:solidFill>
                <a:latin typeface="Arial"/>
                <a:ea typeface="Arial"/>
                <a:cs typeface="Arial"/>
                <a:sym typeface="Arial"/>
              </a:rPr>
              <a:t>​</a:t>
            </a:r>
            <a:endParaRPr b="0" i="0" sz="1000" u="none" cap="none" strike="noStrike">
              <a:solidFill>
                <a:srgbClr val="000000"/>
              </a:solidFill>
              <a:highlight>
                <a:schemeClr val="lt1"/>
              </a:highlight>
              <a:latin typeface="Calibri"/>
              <a:ea typeface="Calibri"/>
              <a:cs typeface="Calibri"/>
              <a:sym typeface="Calibri"/>
            </a:endParaRPr>
          </a:p>
        </p:txBody>
      </p:sp>
      <p:sp>
        <p:nvSpPr>
          <p:cNvPr id="381" name="Google Shape;38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rgbClr val="000000"/>
                </a:solidFill>
                <a:latin typeface="Verdana"/>
                <a:ea typeface="Verdana"/>
                <a:cs typeface="Verdana"/>
                <a:sym typeface="Verdana"/>
              </a:rPr>
              <a:t>‹#›</a:t>
            </a:fld>
            <a:endParaRPr sz="1000">
              <a:solidFill>
                <a:srgbClr val="000000"/>
              </a:solidFill>
              <a:latin typeface="Verdana"/>
              <a:ea typeface="Verdana"/>
              <a:cs typeface="Verdana"/>
              <a:sym typeface="Verdana"/>
            </a:endParaRPr>
          </a:p>
        </p:txBody>
      </p:sp>
      <p:sp>
        <p:nvSpPr>
          <p:cNvPr id="382" name="Google Shape;382;p6"/>
          <p:cNvSpPr txBox="1"/>
          <p:nvPr/>
        </p:nvSpPr>
        <p:spPr>
          <a:xfrm>
            <a:off x="3526923" y="1808081"/>
            <a:ext cx="1837800" cy="36930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1" lang="en-US" sz="1200" u="none" cap="none" strike="noStrike">
                <a:solidFill>
                  <a:srgbClr val="151515"/>
                </a:solidFill>
                <a:latin typeface="Calibri"/>
                <a:ea typeface="Calibri"/>
                <a:cs typeface="Calibri"/>
                <a:sym typeface="Calibri"/>
              </a:rPr>
              <a:t>School Strategic Priorities</a:t>
            </a:r>
            <a:endParaRPr b="1" i="1" sz="200" u="none" cap="none" strike="noStrike">
              <a:solidFill>
                <a:srgbClr val="151515"/>
              </a:solidFill>
              <a:latin typeface="Calibri"/>
              <a:ea typeface="Calibri"/>
              <a:cs typeface="Calibri"/>
              <a:sym typeface="Calibri"/>
            </a:endParaRPr>
          </a:p>
        </p:txBody>
      </p:sp>
      <p:sp>
        <p:nvSpPr>
          <p:cNvPr id="383" name="Google Shape;383;p6"/>
          <p:cNvSpPr/>
          <p:nvPr/>
        </p:nvSpPr>
        <p:spPr>
          <a:xfrm>
            <a:off x="3506997" y="2477255"/>
            <a:ext cx="2418900" cy="784790"/>
          </a:xfrm>
          <a:prstGeom prst="rect">
            <a:avLst/>
          </a:prstGeom>
          <a:noFill/>
          <a:ln>
            <a:noFill/>
          </a:ln>
        </p:spPr>
        <p:txBody>
          <a:bodyPr anchorCtr="0" anchor="t" bIns="45700" lIns="91425" spcFirstLastPara="1" rIns="91425" wrap="square" tIns="45700">
            <a:spAutoFit/>
          </a:bodyPr>
          <a:lstStyle/>
          <a:p>
            <a:pPr indent="-165092" lvl="0" marL="228590" marR="0" rtl="0" algn="l">
              <a:spcBef>
                <a:spcPts val="600"/>
              </a:spcBef>
              <a:spcAft>
                <a:spcPts val="0"/>
              </a:spcAft>
              <a:buNone/>
            </a:pPr>
            <a:r>
              <a:t/>
            </a:r>
            <a:endParaRPr b="1" i="0" sz="1000" u="none" cap="none" strike="noStrike">
              <a:solidFill>
                <a:srgbClr val="000000"/>
              </a:solidFill>
              <a:latin typeface="Calibri"/>
              <a:ea typeface="Calibri"/>
              <a:cs typeface="Calibri"/>
              <a:sym typeface="Calibri"/>
            </a:endParaRPr>
          </a:p>
          <a:p>
            <a:pPr indent="-165092" lvl="0" marL="228590" marR="0" rtl="0" algn="l">
              <a:spcBef>
                <a:spcPts val="600"/>
              </a:spcBef>
              <a:spcAft>
                <a:spcPts val="0"/>
              </a:spcAft>
              <a:buNone/>
            </a:pPr>
            <a:r>
              <a:t/>
            </a:r>
            <a:endParaRPr b="1" i="0" sz="10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t/>
            </a:r>
            <a:endParaRPr b="1" i="0" sz="1000" u="none" cap="none" strike="noStrike">
              <a:solidFill>
                <a:srgbClr val="000000"/>
              </a:solidFill>
              <a:latin typeface="Calibri"/>
              <a:ea typeface="Calibri"/>
              <a:cs typeface="Calibri"/>
              <a:sym typeface="Calibri"/>
            </a:endParaRPr>
          </a:p>
        </p:txBody>
      </p:sp>
      <p:sp>
        <p:nvSpPr>
          <p:cNvPr id="384" name="Google Shape;384;p6"/>
          <p:cNvSpPr/>
          <p:nvPr/>
        </p:nvSpPr>
        <p:spPr>
          <a:xfrm>
            <a:off x="3491022" y="4594882"/>
            <a:ext cx="3828893" cy="877123"/>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rPr b="1" i="0" lang="en-US" sz="900" u="none" cap="none" strike="noStrike">
                <a:solidFill>
                  <a:schemeClr val="dk1"/>
                </a:solidFill>
                <a:latin typeface="Calibri"/>
                <a:ea typeface="Calibri"/>
                <a:cs typeface="Calibri"/>
                <a:sym typeface="Calibri"/>
              </a:rPr>
              <a:t>7</a:t>
            </a:r>
            <a:r>
              <a:rPr b="1" i="0" lang="en-US" sz="900" u="none" cap="none" strike="noStrike">
                <a:solidFill>
                  <a:srgbClr val="000000"/>
                </a:solidFill>
                <a:latin typeface="Calibri"/>
                <a:ea typeface="Calibri"/>
                <a:cs typeface="Calibri"/>
                <a:sym typeface="Calibri"/>
              </a:rPr>
              <a:t>. Create and support a development path for all staff that includes school based leadership. </a:t>
            </a:r>
            <a:endParaRPr b="1" i="0" sz="9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chemeClr val="dk1"/>
                </a:solidFill>
                <a:latin typeface="Calibri"/>
                <a:ea typeface="Calibri"/>
                <a:cs typeface="Calibri"/>
                <a:sym typeface="Calibri"/>
              </a:rPr>
              <a:t>8</a:t>
            </a:r>
            <a:r>
              <a:rPr b="1" i="0" lang="en-US" sz="900" u="none" cap="none" strike="noStrike">
                <a:solidFill>
                  <a:srgbClr val="000000"/>
                </a:solidFill>
                <a:latin typeface="Calibri"/>
                <a:ea typeface="Calibri"/>
                <a:cs typeface="Calibri"/>
                <a:sym typeface="Calibri"/>
              </a:rPr>
              <a:t>. Foster a “whole adult” system of support.</a:t>
            </a:r>
            <a:endParaRPr b="1" i="0" sz="9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chemeClr val="dk1"/>
                </a:solidFill>
                <a:latin typeface="Calibri"/>
                <a:ea typeface="Calibri"/>
                <a:cs typeface="Calibri"/>
                <a:sym typeface="Calibri"/>
              </a:rPr>
              <a:t>9</a:t>
            </a:r>
            <a:r>
              <a:rPr b="1" i="0" lang="en-US" sz="900" u="none" cap="none" strike="noStrike">
                <a:solidFill>
                  <a:srgbClr val="000000"/>
                </a:solidFill>
                <a:latin typeface="Calibri"/>
                <a:ea typeface="Calibri"/>
                <a:cs typeface="Calibri"/>
                <a:sym typeface="Calibri"/>
              </a:rPr>
              <a:t>. Foster the culture of individualized support for all staff members.  </a:t>
            </a:r>
            <a:endParaRPr b="0" i="0" sz="900" u="none" cap="none" strike="noStrike">
              <a:solidFill>
                <a:srgbClr val="000000"/>
              </a:solidFill>
              <a:latin typeface="Arial"/>
              <a:ea typeface="Arial"/>
              <a:cs typeface="Arial"/>
              <a:sym typeface="Arial"/>
            </a:endParaRPr>
          </a:p>
        </p:txBody>
      </p:sp>
      <p:sp>
        <p:nvSpPr>
          <p:cNvPr id="385" name="Google Shape;385;p6"/>
          <p:cNvSpPr txBox="1"/>
          <p:nvPr/>
        </p:nvSpPr>
        <p:spPr>
          <a:xfrm>
            <a:off x="7004328" y="-51907"/>
            <a:ext cx="3663673" cy="80018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0" i="0" lang="en-US" sz="1000" u="none" cap="none" strike="noStrike">
                <a:solidFill>
                  <a:srgbClr val="000000"/>
                </a:solidFill>
                <a:latin typeface="Arial"/>
                <a:ea typeface="Arial"/>
                <a:cs typeface="Arial"/>
                <a:sym typeface="Arial"/>
              </a:rPr>
              <a:t>At Toomer, we cultivate global citizens and life-long learners through inquiry, voice, choice, and agency. We provide a safe and equitable community that embraces diversity to inspire students to become critical agents of change.</a:t>
            </a:r>
            <a:endParaRPr b="1" i="1" sz="1000" u="none" cap="none" strike="noStrike">
              <a:solidFill>
                <a:srgbClr val="151515"/>
              </a:solidFill>
              <a:latin typeface="Calibri"/>
              <a:ea typeface="Calibri"/>
              <a:cs typeface="Calibri"/>
              <a:sym typeface="Calibri"/>
            </a:endParaRPr>
          </a:p>
        </p:txBody>
      </p:sp>
      <p:sp>
        <p:nvSpPr>
          <p:cNvPr id="386" name="Google Shape;386;p6"/>
          <p:cNvSpPr txBox="1"/>
          <p:nvPr/>
        </p:nvSpPr>
        <p:spPr>
          <a:xfrm>
            <a:off x="1564739" y="-14992"/>
            <a:ext cx="3490907" cy="61552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A caring school embracing community, respect, honesty and hard work.</a:t>
            </a:r>
            <a:endParaRPr b="1" i="1" sz="200" u="none" cap="none" strike="noStrike">
              <a:solidFill>
                <a:srgbClr val="151515"/>
              </a:solidFill>
              <a:latin typeface="Calibri"/>
              <a:ea typeface="Calibri"/>
              <a:cs typeface="Calibri"/>
              <a:sym typeface="Calibri"/>
            </a:endParaRPr>
          </a:p>
        </p:txBody>
      </p:sp>
      <p:sp>
        <p:nvSpPr>
          <p:cNvPr id="387" name="Google Shape;387;p6"/>
          <p:cNvSpPr/>
          <p:nvPr/>
        </p:nvSpPr>
        <p:spPr>
          <a:xfrm>
            <a:off x="1577000" y="2401200"/>
            <a:ext cx="1837800" cy="938700"/>
          </a:xfrm>
          <a:prstGeom prst="rect">
            <a:avLst/>
          </a:prstGeom>
          <a:solidFill>
            <a:srgbClr val="6A6A6A"/>
          </a:solidFill>
          <a:ln cap="flat" cmpd="sng" w="50800">
            <a:solidFill>
              <a:srgbClr val="FFFFFF"/>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Fostering Academic Excellence for All</a:t>
            </a:r>
            <a:endParaRPr b="1" i="0" sz="11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Data</a:t>
            </a:r>
            <a:endParaRPr b="0" i="0" sz="9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Curriculum &amp; Instruction</a:t>
            </a:r>
            <a:endParaRPr b="0" i="0" sz="9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Signature Program</a:t>
            </a:r>
            <a:endParaRPr b="0" i="0" sz="900" u="none" cap="none" strike="noStrike">
              <a:solidFill>
                <a:schemeClr val="lt1"/>
              </a:solidFill>
              <a:latin typeface="Calibri"/>
              <a:ea typeface="Calibri"/>
              <a:cs typeface="Calibri"/>
              <a:sym typeface="Calibri"/>
            </a:endParaRPr>
          </a:p>
        </p:txBody>
      </p:sp>
      <p:sp>
        <p:nvSpPr>
          <p:cNvPr id="388" name="Google Shape;388;p6"/>
          <p:cNvSpPr/>
          <p:nvPr/>
        </p:nvSpPr>
        <p:spPr>
          <a:xfrm>
            <a:off x="1577000" y="3616050"/>
            <a:ext cx="1837800" cy="780300"/>
          </a:xfrm>
          <a:prstGeom prst="rect">
            <a:avLst/>
          </a:prstGeom>
          <a:solidFill>
            <a:srgbClr val="006FA9"/>
          </a:solidFill>
          <a:ln cap="flat" cmpd="sng" w="50800">
            <a:solidFill>
              <a:srgbClr val="FFFFFF"/>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b="1" i="0" lang="en-US" sz="1200" u="none" cap="none" strike="noStrike">
                <a:solidFill>
                  <a:schemeClr val="lt1"/>
                </a:solidFill>
                <a:latin typeface="Calibri"/>
                <a:ea typeface="Calibri"/>
                <a:cs typeface="Calibri"/>
                <a:sym typeface="Calibri"/>
              </a:rPr>
              <a:t>Building a Culture of Student Support</a:t>
            </a:r>
            <a:endParaRPr b="1" i="0" sz="11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Whole Child &amp; Intervention</a:t>
            </a:r>
            <a:endParaRPr b="0" i="0" sz="9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Personalized Learning</a:t>
            </a:r>
            <a:endParaRPr b="0" i="0" sz="900" u="none" cap="none" strike="noStrike">
              <a:solidFill>
                <a:schemeClr val="lt1"/>
              </a:solidFill>
              <a:latin typeface="Calibri"/>
              <a:ea typeface="Calibri"/>
              <a:cs typeface="Calibri"/>
              <a:sym typeface="Calibri"/>
            </a:endParaRPr>
          </a:p>
        </p:txBody>
      </p:sp>
      <p:sp>
        <p:nvSpPr>
          <p:cNvPr id="389" name="Google Shape;389;p6"/>
          <p:cNvSpPr/>
          <p:nvPr/>
        </p:nvSpPr>
        <p:spPr>
          <a:xfrm>
            <a:off x="1577013" y="4643575"/>
            <a:ext cx="1837800" cy="780300"/>
          </a:xfrm>
          <a:prstGeom prst="rect">
            <a:avLst/>
          </a:prstGeom>
          <a:solidFill>
            <a:srgbClr val="DF6A35"/>
          </a:solidFill>
          <a:ln cap="flat" cmpd="sng" w="50800">
            <a:solidFill>
              <a:srgbClr val="FFFFFF"/>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b="1" i="0" lang="en-US" sz="1200" u="none" cap="none" strike="noStrike">
                <a:solidFill>
                  <a:schemeClr val="lt1"/>
                </a:solidFill>
                <a:latin typeface="Calibri"/>
                <a:ea typeface="Calibri"/>
                <a:cs typeface="Calibri"/>
                <a:sym typeface="Calibri"/>
              </a:rPr>
              <a:t>Equipping &amp; Empowering Leaders &amp; Staff</a:t>
            </a:r>
            <a:endParaRPr b="1" i="0" sz="1200" u="none" cap="none" strike="noStrike">
              <a:solidFill>
                <a:schemeClr val="lt1"/>
              </a:solidFill>
              <a:latin typeface="Calibri"/>
              <a:ea typeface="Calibri"/>
              <a:cs typeface="Calibri"/>
              <a:sym typeface="Calibri"/>
            </a:endParaRPr>
          </a:p>
          <a:p>
            <a:pPr indent="0" lvl="0" marL="171439"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Strategic Staff Support</a:t>
            </a:r>
            <a:endParaRPr b="0" i="0" sz="900" u="none" cap="none" strike="noStrike">
              <a:solidFill>
                <a:schemeClr val="lt1"/>
              </a:solidFill>
              <a:latin typeface="Calibri"/>
              <a:ea typeface="Calibri"/>
              <a:cs typeface="Calibri"/>
              <a:sym typeface="Calibri"/>
            </a:endParaRPr>
          </a:p>
          <a:p>
            <a:pPr indent="0" lvl="0" marL="171439"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Equitable Resource Allocation</a:t>
            </a:r>
            <a:endParaRPr b="0" i="0" sz="900" u="none" cap="none" strike="noStrike">
              <a:solidFill>
                <a:schemeClr val="lt1"/>
              </a:solidFill>
              <a:latin typeface="Calibri"/>
              <a:ea typeface="Calibri"/>
              <a:cs typeface="Calibri"/>
              <a:sym typeface="Calibri"/>
            </a:endParaRPr>
          </a:p>
        </p:txBody>
      </p:sp>
      <p:sp>
        <p:nvSpPr>
          <p:cNvPr id="390" name="Google Shape;390;p6"/>
          <p:cNvSpPr/>
          <p:nvPr/>
        </p:nvSpPr>
        <p:spPr>
          <a:xfrm>
            <a:off x="1577013" y="5638131"/>
            <a:ext cx="1837800" cy="780300"/>
          </a:xfrm>
          <a:prstGeom prst="rect">
            <a:avLst/>
          </a:prstGeom>
          <a:solidFill>
            <a:srgbClr val="BF9000"/>
          </a:solidFill>
          <a:ln cap="flat" cmpd="sng" w="50800">
            <a:solidFill>
              <a:srgbClr val="FFFFFF"/>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b="1" i="0" lang="en-US" sz="1200" u="none" cap="none" strike="noStrike">
                <a:solidFill>
                  <a:schemeClr val="lt1"/>
                </a:solidFill>
                <a:latin typeface="Calibri"/>
                <a:ea typeface="Calibri"/>
                <a:cs typeface="Calibri"/>
                <a:sym typeface="Calibri"/>
              </a:rPr>
              <a:t>Creating a System of School Support</a:t>
            </a:r>
            <a:endParaRPr b="1" i="0" sz="1200" u="none" cap="none" strike="noStrike">
              <a:solidFill>
                <a:schemeClr val="lt1"/>
              </a:solidFill>
              <a:latin typeface="Calibri"/>
              <a:ea typeface="Calibri"/>
              <a:cs typeface="Calibri"/>
              <a:sym typeface="Calibri"/>
            </a:endParaRPr>
          </a:p>
          <a:p>
            <a:pPr indent="0" lvl="0" marL="171439" marR="0" rtl="0" algn="ctr">
              <a:spcBef>
                <a:spcPts val="0"/>
              </a:spcBef>
              <a:spcAft>
                <a:spcPts val="0"/>
              </a:spcAft>
              <a:buNone/>
            </a:pPr>
            <a:r>
              <a:rPr b="0" i="0" lang="en-US" sz="900" u="none" cap="none" strike="noStrike">
                <a:solidFill>
                  <a:schemeClr val="lt1"/>
                </a:solidFill>
                <a:latin typeface="Calibri"/>
                <a:ea typeface="Calibri"/>
                <a:cs typeface="Calibri"/>
                <a:sym typeface="Calibri"/>
              </a:rPr>
              <a:t>Collective Action, Engagement &amp; Empowerment</a:t>
            </a:r>
            <a:endParaRPr b="0" i="0" sz="900" u="none" cap="none" strike="noStrike">
              <a:solidFill>
                <a:schemeClr val="lt1"/>
              </a:solidFill>
              <a:latin typeface="Calibri"/>
              <a:ea typeface="Calibri"/>
              <a:cs typeface="Calibri"/>
              <a:sym typeface="Calibri"/>
            </a:endParaRPr>
          </a:p>
        </p:txBody>
      </p:sp>
      <p:sp>
        <p:nvSpPr>
          <p:cNvPr id="391" name="Google Shape;391;p6"/>
          <p:cNvSpPr/>
          <p:nvPr/>
        </p:nvSpPr>
        <p:spPr>
          <a:xfrm>
            <a:off x="3506998" y="5542451"/>
            <a:ext cx="3828893" cy="1015622"/>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rPr b="1" i="0" lang="en-US" sz="900" u="none" cap="none" strike="noStrike">
                <a:solidFill>
                  <a:schemeClr val="dk1"/>
                </a:solidFill>
                <a:latin typeface="Calibri"/>
                <a:ea typeface="Calibri"/>
                <a:cs typeface="Calibri"/>
                <a:sym typeface="Calibri"/>
              </a:rPr>
              <a:t>10. </a:t>
            </a:r>
            <a:r>
              <a:rPr b="1" i="0" lang="en-US" sz="900" u="none" cap="none" strike="noStrike">
                <a:solidFill>
                  <a:srgbClr val="000000"/>
                </a:solidFill>
                <a:latin typeface="Calibri"/>
                <a:ea typeface="Calibri"/>
                <a:cs typeface="Calibri"/>
                <a:sym typeface="Calibri"/>
              </a:rPr>
              <a:t>Develop and implement a parent engagement plan, based on mutual communication and impact data. </a:t>
            </a:r>
            <a:endParaRPr b="0" i="0" sz="1300" u="none" cap="none" strike="noStrike">
              <a:solidFill>
                <a:srgbClr val="000000"/>
              </a:solidFill>
              <a:latin typeface="Arial"/>
              <a:ea typeface="Arial"/>
              <a:cs typeface="Arial"/>
              <a:sym typeface="Arial"/>
            </a:endParaRPr>
          </a:p>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1</a:t>
            </a:r>
            <a:r>
              <a:rPr b="1" i="0" lang="en-US" sz="900" u="none" cap="none" strike="noStrike">
                <a:solidFill>
                  <a:schemeClr val="dk1"/>
                </a:solidFill>
                <a:latin typeface="Calibri"/>
                <a:ea typeface="Calibri"/>
                <a:cs typeface="Calibri"/>
                <a:sym typeface="Calibri"/>
              </a:rPr>
              <a:t>1</a:t>
            </a:r>
            <a:r>
              <a:rPr b="1" i="0" lang="en-US" sz="900" u="none" cap="none" strike="noStrike">
                <a:solidFill>
                  <a:srgbClr val="000000"/>
                </a:solidFill>
                <a:latin typeface="Calibri"/>
                <a:ea typeface="Calibri"/>
                <a:cs typeface="Calibri"/>
                <a:sym typeface="Calibri"/>
              </a:rPr>
              <a:t>. Create a mentorship programs for students and staff, students and students, students and parents. </a:t>
            </a:r>
            <a:endParaRPr b="1" i="0" sz="9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1</a:t>
            </a:r>
            <a:r>
              <a:rPr b="1" i="0" lang="en-US" sz="900" u="none" cap="none" strike="noStrike">
                <a:solidFill>
                  <a:schemeClr val="dk1"/>
                </a:solidFill>
                <a:latin typeface="Calibri"/>
                <a:ea typeface="Calibri"/>
                <a:cs typeface="Calibri"/>
                <a:sym typeface="Calibri"/>
              </a:rPr>
              <a:t>2</a:t>
            </a:r>
            <a:r>
              <a:rPr b="1" i="0" lang="en-US" sz="900" u="none" cap="none" strike="noStrike">
                <a:solidFill>
                  <a:srgbClr val="000000"/>
                </a:solidFill>
                <a:latin typeface="Calibri"/>
                <a:ea typeface="Calibri"/>
                <a:cs typeface="Calibri"/>
                <a:sym typeface="Calibri"/>
              </a:rPr>
              <a:t>. Foster a culture of staff, student, parent, and community voice. </a:t>
            </a:r>
            <a:endParaRPr b="1" i="0" sz="900" u="none" cap="none" strike="noStrike">
              <a:solidFill>
                <a:srgbClr val="000000"/>
              </a:solidFill>
              <a:latin typeface="Calibri"/>
              <a:ea typeface="Calibri"/>
              <a:cs typeface="Calibri"/>
              <a:sym typeface="Calibri"/>
            </a:endParaRPr>
          </a:p>
        </p:txBody>
      </p:sp>
      <p:sp>
        <p:nvSpPr>
          <p:cNvPr id="392" name="Google Shape;392;p6"/>
          <p:cNvSpPr/>
          <p:nvPr/>
        </p:nvSpPr>
        <p:spPr>
          <a:xfrm>
            <a:off x="3490999" y="2405562"/>
            <a:ext cx="3828900" cy="1461898"/>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1</a:t>
            </a:r>
            <a:r>
              <a:rPr b="1" i="0" lang="en-US" sz="900" u="none" cap="none" strike="noStrike">
                <a:solidFill>
                  <a:srgbClr val="000000"/>
                </a:solidFill>
                <a:highlight>
                  <a:srgbClr val="FFFF00"/>
                </a:highlight>
                <a:latin typeface="Calibri"/>
                <a:ea typeface="Calibri"/>
                <a:cs typeface="Calibri"/>
                <a:sym typeface="Calibri"/>
              </a:rPr>
              <a:t>.  Intentionally focus on closing the sub groups achievement gaps.</a:t>
            </a:r>
            <a:endParaRPr b="1" i="0" sz="900" u="none" cap="none" strike="noStrike">
              <a:solidFill>
                <a:srgbClr val="000000"/>
              </a:solidFill>
              <a:highlight>
                <a:srgbClr val="FFFF00"/>
              </a:highlight>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2. </a:t>
            </a:r>
            <a:r>
              <a:rPr b="1" i="0" lang="en-US" sz="900" u="none" cap="none" strike="noStrike">
                <a:solidFill>
                  <a:srgbClr val="000000"/>
                </a:solidFill>
                <a:highlight>
                  <a:srgbClr val="FFFF00"/>
                </a:highlight>
                <a:latin typeface="Calibri"/>
                <a:ea typeface="Calibri"/>
                <a:cs typeface="Calibri"/>
                <a:sym typeface="Calibri"/>
              </a:rPr>
              <a:t>Implement research-based teaching strategies supported by student data. </a:t>
            </a:r>
            <a:endParaRPr b="1" i="0" sz="900" u="none" cap="none" strike="noStrike">
              <a:solidFill>
                <a:srgbClr val="000000"/>
              </a:solidFill>
              <a:highlight>
                <a:srgbClr val="FFFF00"/>
              </a:highlight>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3. </a:t>
            </a:r>
            <a:r>
              <a:rPr b="1" i="0" lang="en-US" sz="900" u="none" cap="none" strike="noStrike">
                <a:solidFill>
                  <a:srgbClr val="000000"/>
                </a:solidFill>
                <a:highlight>
                  <a:srgbClr val="FFFF00"/>
                </a:highlight>
                <a:latin typeface="Calibri"/>
                <a:ea typeface="Calibri"/>
                <a:cs typeface="Calibri"/>
                <a:sym typeface="Calibri"/>
              </a:rPr>
              <a:t>Create a system of supporting problem solving and action with students and staff through the lens of IB.</a:t>
            </a:r>
            <a:endParaRPr b="1" i="0" sz="900" u="none" cap="none" strike="noStrike">
              <a:solidFill>
                <a:srgbClr val="000000"/>
              </a:solidFill>
              <a:highlight>
                <a:srgbClr val="FFFF00"/>
              </a:highlight>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 4</a:t>
            </a:r>
            <a:r>
              <a:rPr b="1" i="0" lang="en-US" sz="900" u="none" cap="none" strike="noStrike">
                <a:solidFill>
                  <a:srgbClr val="000000"/>
                </a:solidFill>
                <a:highlight>
                  <a:srgbClr val="FFFF00"/>
                </a:highlight>
                <a:latin typeface="Calibri"/>
                <a:ea typeface="Calibri"/>
                <a:cs typeface="Calibri"/>
                <a:sym typeface="Calibri"/>
              </a:rPr>
              <a:t>. Create and implement a system that promotes equitable practices in all areas of the school community. </a:t>
            </a:r>
            <a:endParaRPr b="1" i="0" sz="900" u="none" cap="none" strike="noStrike">
              <a:solidFill>
                <a:srgbClr val="000000"/>
              </a:solidFill>
              <a:highlight>
                <a:srgbClr val="FFFF00"/>
              </a:highlight>
              <a:latin typeface="Calibri"/>
              <a:ea typeface="Calibri"/>
              <a:cs typeface="Calibri"/>
              <a:sym typeface="Calibri"/>
            </a:endParaRPr>
          </a:p>
          <a:p>
            <a:pPr indent="0" lvl="0" marL="0" marR="0" rtl="0" algn="l">
              <a:spcBef>
                <a:spcPts val="600"/>
              </a:spcBef>
              <a:spcAft>
                <a:spcPts val="0"/>
              </a:spcAft>
              <a:buNone/>
            </a:pPr>
            <a:r>
              <a:t/>
            </a:r>
            <a:endParaRPr b="0" i="0" sz="1000" u="none" cap="none" strike="noStrike">
              <a:solidFill>
                <a:srgbClr val="000000"/>
              </a:solidFill>
              <a:latin typeface="Calibri"/>
              <a:ea typeface="Calibri"/>
              <a:cs typeface="Calibri"/>
              <a:sym typeface="Calibri"/>
            </a:endParaRPr>
          </a:p>
        </p:txBody>
      </p:sp>
      <p:sp>
        <p:nvSpPr>
          <p:cNvPr id="393" name="Google Shape;393;p6"/>
          <p:cNvSpPr txBox="1"/>
          <p:nvPr/>
        </p:nvSpPr>
        <p:spPr>
          <a:xfrm>
            <a:off x="3487699" y="3630925"/>
            <a:ext cx="3835500" cy="1034700"/>
          </a:xfrm>
          <a:prstGeom prst="rect">
            <a:avLst/>
          </a:prstGeom>
          <a:noFill/>
          <a:ln>
            <a:noFill/>
          </a:ln>
        </p:spPr>
        <p:txBody>
          <a:bodyPr anchorCtr="0" anchor="t" bIns="91425" lIns="91425" spcFirstLastPara="1" rIns="91425" wrap="square" tIns="18275">
            <a:noAutofit/>
          </a:bodyPr>
          <a:lstStyle/>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5</a:t>
            </a:r>
            <a:r>
              <a:rPr b="1" i="0" lang="en-US" sz="900" u="none" cap="none" strike="noStrike">
                <a:solidFill>
                  <a:srgbClr val="000000"/>
                </a:solidFill>
                <a:highlight>
                  <a:srgbClr val="FFFF00"/>
                </a:highlight>
                <a:latin typeface="Calibri"/>
                <a:ea typeface="Calibri"/>
                <a:cs typeface="Calibri"/>
                <a:sym typeface="Calibri"/>
              </a:rPr>
              <a:t>.  Foster a system of restorative practices that include students, staff, and families and all wrap around services.</a:t>
            </a:r>
            <a:endParaRPr b="1" i="0" sz="900" u="none" cap="none" strike="noStrike">
              <a:solidFill>
                <a:srgbClr val="000000"/>
              </a:solidFill>
              <a:highlight>
                <a:srgbClr val="FFFF00"/>
              </a:highlight>
              <a:latin typeface="Calibri"/>
              <a:ea typeface="Calibri"/>
              <a:cs typeface="Calibri"/>
              <a:sym typeface="Calibri"/>
            </a:endParaRPr>
          </a:p>
          <a:p>
            <a:pPr indent="0" lvl="0" marL="0" marR="0" rtl="0" algn="l">
              <a:spcBef>
                <a:spcPts val="600"/>
              </a:spcBef>
              <a:spcAft>
                <a:spcPts val="0"/>
              </a:spcAft>
              <a:buNone/>
            </a:pPr>
            <a:r>
              <a:rPr b="1" i="0" lang="en-US" sz="900" u="none" cap="none" strike="noStrike">
                <a:solidFill>
                  <a:srgbClr val="000000"/>
                </a:solidFill>
                <a:latin typeface="Calibri"/>
                <a:ea typeface="Calibri"/>
                <a:cs typeface="Calibri"/>
                <a:sym typeface="Calibri"/>
              </a:rPr>
              <a:t>6. Implement a robust wrap around program with clear goals, communication plan, and measurement structure.</a:t>
            </a:r>
            <a:endParaRPr b="1" i="0" sz="900" u="none" cap="none" strike="noStrike">
              <a:solidFill>
                <a:srgbClr val="000000"/>
              </a:solidFill>
              <a:latin typeface="Calibri"/>
              <a:ea typeface="Calibri"/>
              <a:cs typeface="Calibri"/>
              <a:sym typeface="Calibri"/>
            </a:endParaRPr>
          </a:p>
        </p:txBody>
      </p:sp>
      <p:sp>
        <p:nvSpPr>
          <p:cNvPr id="394" name="Google Shape;394;p6"/>
          <p:cNvSpPr txBox="1"/>
          <p:nvPr/>
        </p:nvSpPr>
        <p:spPr>
          <a:xfrm>
            <a:off x="7572625" y="2393575"/>
            <a:ext cx="2643300" cy="1169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-Weekly IB Unit Planning &amp; Reflection</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-Mid-Year intervention Plans &amp; data review </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-Equity Team/Monthly Meetings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-Intentional 360 instruction around individual learning gaps</a:t>
            </a:r>
            <a:endParaRPr b="0" i="0" sz="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800" u="none" cap="none" strike="noStrike">
                <a:solidFill>
                  <a:srgbClr val="000000"/>
                </a:solidFill>
                <a:latin typeface="Arial"/>
                <a:ea typeface="Arial"/>
                <a:cs typeface="Arial"/>
                <a:sym typeface="Arial"/>
              </a:rPr>
              <a:t>-Develop conceptual learning &amp; implementing research based mathematical teaching &amp; learning  practices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Continuous Improvement Plan</a:t>
            </a:r>
            <a:endParaRPr/>
          </a:p>
        </p:txBody>
      </p:sp>
      <p:sp>
        <p:nvSpPr>
          <p:cNvPr id="400" name="Google Shape;400;p7"/>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SY 2022-2023</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8"/>
          <p:cNvPicPr preferRelativeResize="0"/>
          <p:nvPr/>
        </p:nvPicPr>
        <p:blipFill rotWithShape="1">
          <a:blip r:embed="rId4">
            <a:alphaModFix/>
          </a:blip>
          <a:srcRect b="0" l="0" r="0" t="0"/>
          <a:stretch/>
        </p:blipFill>
        <p:spPr>
          <a:xfrm>
            <a:off x="1041748" y="0"/>
            <a:ext cx="10108504"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9"/>
          <p:cNvPicPr preferRelativeResize="0"/>
          <p:nvPr/>
        </p:nvPicPr>
        <p:blipFill rotWithShape="1">
          <a:blip r:embed="rId3">
            <a:alphaModFix/>
          </a:blip>
          <a:srcRect b="0" l="0" r="0" t="0"/>
          <a:stretch/>
        </p:blipFill>
        <p:spPr>
          <a:xfrm>
            <a:off x="1526847" y="0"/>
            <a:ext cx="9138306"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hapesVTI">
  <a:themeElements>
    <a:clrScheme name="APS 5">
      <a:dk1>
        <a:srgbClr val="000000"/>
      </a:dk1>
      <a:lt1>
        <a:srgbClr val="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2022-10-04T15:06:30Z</dcterms:created>
  <dc:creator>Jacobi, Diane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